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5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415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414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41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412" r:id="rId86"/>
    <p:sldId id="339" r:id="rId87"/>
    <p:sldId id="413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EN Kim" initials="S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aj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aj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aj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aj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aj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36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74" y="126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commentAuthors" Target="comment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>
              <a:defRPr/>
            </a:pPr>
            <a:fld id="{0E7094D2-52B1-4A24-9772-F4ABB377CA0B}" type="datetime1">
              <a:rPr lang="ko-KR" altLang="en-US"/>
              <a:pPr>
                <a:defRPr/>
              </a:pPr>
              <a:t>2023-03-15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>
              <a:defRPr/>
            </a:pPr>
            <a:fld id="{303C5F93-DBD8-475E-B5C0-664EF94AA89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F71807D-336E-4FF6-BE4D-1DFB82D18E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503"/>
            <a:ext cx="9144000" cy="68750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7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52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0A130E-E3B8-4EBE-931F-81B26B8448AA}" type="datetime1">
              <a:rPr lang="ko-KR" altLang="en-US"/>
              <a:pPr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00C6A38-4290-41DD-B95C-4155372FD4A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pringframework.org/schema/context" TargetMode="Externa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vang.tistory.com/238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://logging.apache.org/log4j/1.2/manual.html" TargetMode="Externa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2004"/>
            <a:ext cx="9144000" cy="80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/>
              <a:t>27</a:t>
            </a:r>
            <a:r>
              <a:rPr lang="ko-KR" altLang="en-US" sz="2800"/>
              <a:t>장</a:t>
            </a:r>
            <a:r>
              <a:rPr lang="en-US" altLang="ko-KR" sz="2800"/>
              <a:t> </a:t>
            </a:r>
            <a:r>
              <a:rPr lang="ko-KR" altLang="en-US" sz="2800"/>
              <a:t>메이븐과 스프링 </a:t>
            </a:r>
            <a:r>
              <a:rPr lang="en-US" altLang="ko-KR" sz="2800"/>
              <a:t>STS </a:t>
            </a:r>
            <a:r>
              <a:rPr lang="ko-KR" altLang="en-US" sz="2800"/>
              <a:t>사용법</a:t>
            </a:r>
            <a:endParaRPr lang="ko-KR" altLang="en-US" sz="2800" spc="-89"/>
          </a:p>
        </p:txBody>
      </p:sp>
      <p:cxnSp>
        <p:nvCxnSpPr>
          <p:cNvPr id="5" name="직선 연결선 4"/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2426" y="1809852"/>
            <a:ext cx="4656226" cy="3303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27.1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메이븐 설치하기</a:t>
            </a:r>
          </a:p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27.2 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메이븐 환경 변수 설정하기</a:t>
            </a:r>
          </a:p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27.3  STS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설치하기</a:t>
            </a:r>
          </a:p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27.4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메이븐 프로젝트의 구조 및 구성요소 </a:t>
            </a:r>
          </a:p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27.5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스프링 프로젝트 만들기</a:t>
            </a:r>
          </a:p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27.6  STS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프로젝트 실행하기</a:t>
            </a:r>
          </a:p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27.7 STS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환경에서 마이바티스 사용하기</a:t>
            </a:r>
          </a:p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27.8 log4j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란</a:t>
            </a: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1800843"/>
            <a:ext cx="4656226" cy="250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27.9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 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타일즈 알아보기</a:t>
            </a:r>
          </a:p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27.10 JSP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페이지에서 타일즈 사용하기</a:t>
            </a:r>
          </a:p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27.11 JSP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페이지에 회원 목록창 나타내기</a:t>
            </a:r>
          </a:p>
          <a:p>
            <a:pPr>
              <a:lnSpc>
                <a:spcPct val="165000"/>
              </a:lnSpc>
            </a:pPr>
            <a:r>
              <a:rPr lang="en-US" altLang="ko-KR" sz="1600">
                <a:solidFill>
                  <a:schemeClr val="bg2">
                    <a:lumMod val="90000"/>
                  </a:schemeClr>
                </a:solidFill>
              </a:rPr>
              <a:t>17.12 </a:t>
            </a:r>
            <a:r>
              <a:rPr lang="ko-KR" altLang="en-US" sz="1600">
                <a:solidFill>
                  <a:schemeClr val="bg2">
                    <a:lumMod val="90000"/>
                  </a:schemeClr>
                </a:solidFill>
              </a:rPr>
              <a:t>로그인 기능 구현하기</a:t>
            </a:r>
          </a:p>
          <a:p>
            <a:pPr>
              <a:lnSpc>
                <a:spcPct val="165000"/>
              </a:lnSpc>
            </a:pPr>
            <a:endParaRPr lang="en-US" altLang="ko-KR" sz="160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65000"/>
              </a:lnSpc>
            </a:pPr>
            <a:endParaRPr lang="en-US" altLang="ko-KR" sz="160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메이븐 환경 변수 설정하기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443118"/>
            <a:ext cx="75835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MAVEN_HOME </a:t>
            </a:r>
            <a:r>
              <a:rPr lang="ko-KR" altLang="en-US" sz="1200">
                <a:latin typeface="+mj-ea"/>
                <a:ea typeface="+mj-ea"/>
              </a:rPr>
              <a:t>환경 변수가 등록된 것을 확인할 수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172983" y="1720117"/>
            <a:ext cx="4082415" cy="36645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395330" y="3592165"/>
            <a:ext cx="2425148" cy="1747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rgbClr val="FF0000"/>
                </a:solidFill>
              </a:rPr>
              <a:t>27.8 log4j</a:t>
            </a:r>
            <a:r>
              <a:rPr lang="ko-KR" altLang="en-US" sz="2800">
                <a:solidFill>
                  <a:srgbClr val="FF0000"/>
                </a:solidFill>
              </a:rPr>
              <a:t>란</a:t>
            </a:r>
            <a:r>
              <a:rPr lang="en-US" altLang="ko-KR" sz="2800">
                <a:solidFill>
                  <a:srgbClr val="FF0000"/>
                </a:solidFill>
              </a:rPr>
              <a:t>?</a:t>
            </a:r>
            <a:endParaRPr lang="ko-KR" altLang="en-US" sz="2800" spc="-89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5739" y="1461052"/>
            <a:ext cx="70567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 dirty="0">
                <a:latin typeface="+mj-ea"/>
                <a:ea typeface="+mj-ea"/>
              </a:rPr>
              <a:t>4. common.log </a:t>
            </a:r>
            <a:r>
              <a:rPr lang="ko-KR" altLang="en-US" sz="1200" b="1" dirty="0">
                <a:latin typeface="+mj-ea"/>
                <a:ea typeface="+mj-ea"/>
              </a:rPr>
              <a:t>패키지 만들고 </a:t>
            </a:r>
            <a:r>
              <a:rPr lang="en-US" altLang="ko-KR" sz="1200" dirty="0" err="1">
                <a:latin typeface="+mj-ea"/>
                <a:ea typeface="+mj-ea"/>
              </a:rPr>
              <a:t>LogginAdvice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클래스를 생성하기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B4A86-B495-253A-1CEC-756AA45DB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31" y="2153248"/>
            <a:ext cx="7091615" cy="3714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5361747" y="1825361"/>
            <a:ext cx="2390775" cy="186690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rgbClr val="FF0000"/>
                </a:solidFill>
              </a:rPr>
              <a:t>27.8 log4j</a:t>
            </a:r>
            <a:r>
              <a:rPr lang="ko-KR" altLang="en-US" sz="2800">
                <a:solidFill>
                  <a:srgbClr val="FF0000"/>
                </a:solidFill>
              </a:rPr>
              <a:t>란</a:t>
            </a:r>
            <a:r>
              <a:rPr lang="en-US" altLang="ko-KR" sz="2800">
                <a:solidFill>
                  <a:srgbClr val="FF0000"/>
                </a:solidFill>
              </a:rPr>
              <a:t>?</a:t>
            </a:r>
            <a:endParaRPr lang="ko-KR" altLang="en-US" sz="2800" spc="-89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59870" y="1848678"/>
            <a:ext cx="6790825" cy="460267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5" name="TextBox 4"/>
          <p:cNvSpPr txBox="1"/>
          <p:nvPr/>
        </p:nvSpPr>
        <p:spPr>
          <a:xfrm>
            <a:off x="904460" y="1341783"/>
            <a:ext cx="7414590" cy="447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com.myspring.pro27.service </a:t>
            </a:r>
            <a:r>
              <a:rPr lang="ko-KR" altLang="en-US" sz="1200">
                <a:latin typeface="+mj-ea"/>
                <a:ea typeface="+mj-ea"/>
              </a:rPr>
              <a:t>하위 패키지와 </a:t>
            </a:r>
            <a:r>
              <a:rPr lang="en-US" altLang="ko-KR" sz="1200">
                <a:latin typeface="+mj-ea"/>
                <a:ea typeface="+mj-ea"/>
              </a:rPr>
              <a:t>com.myspring.pro27.dao </a:t>
            </a:r>
            <a:r>
              <a:rPr lang="ko-KR" altLang="en-US" sz="1200">
                <a:latin typeface="+mj-ea"/>
                <a:ea typeface="+mj-ea"/>
              </a:rPr>
              <a:t>패키지 하위의 모든 클래스의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메서드 호출 전 </a:t>
            </a:r>
            <a:r>
              <a:rPr lang="en-US" altLang="ko-KR" sz="1200">
                <a:latin typeface="+mj-ea"/>
                <a:ea typeface="+mj-ea"/>
              </a:rPr>
              <a:t>advice</a:t>
            </a:r>
            <a:r>
              <a:rPr lang="ko-KR" altLang="en-US" sz="1200">
                <a:latin typeface="+mj-ea"/>
                <a:ea typeface="+mj-ea"/>
              </a:rPr>
              <a:t>를 적용하도록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69165" y="2405270"/>
            <a:ext cx="5516218" cy="3379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rgbClr val="FF0000"/>
                </a:solidFill>
              </a:rPr>
              <a:t>27.8 log4j</a:t>
            </a:r>
            <a:r>
              <a:rPr lang="ko-KR" altLang="en-US" sz="2800">
                <a:solidFill>
                  <a:srgbClr val="FF0000"/>
                </a:solidFill>
              </a:rPr>
              <a:t>란</a:t>
            </a:r>
            <a:r>
              <a:rPr lang="en-US" altLang="ko-KR" sz="2800">
                <a:solidFill>
                  <a:srgbClr val="FF0000"/>
                </a:solidFill>
              </a:rPr>
              <a:t>?</a:t>
            </a:r>
            <a:endParaRPr lang="ko-KR" altLang="en-US" sz="2800" spc="-89">
              <a:solidFill>
                <a:srgbClr val="FF0000"/>
              </a:solidFill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10052" y="1908313"/>
            <a:ext cx="6940644" cy="443260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5" name="TextBox 4"/>
          <p:cNvSpPr txBox="1"/>
          <p:nvPr/>
        </p:nvSpPr>
        <p:spPr>
          <a:xfrm>
            <a:off x="904460" y="1341783"/>
            <a:ext cx="7255565" cy="447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com.myspring.pro27.service </a:t>
            </a:r>
            <a:r>
              <a:rPr lang="ko-KR" altLang="en-US" sz="1200">
                <a:latin typeface="+mj-ea"/>
                <a:ea typeface="+mj-ea"/>
              </a:rPr>
              <a:t>하위 패키지와 </a:t>
            </a:r>
            <a:r>
              <a:rPr lang="en-US" altLang="ko-KR" sz="1200">
                <a:latin typeface="+mj-ea"/>
                <a:ea typeface="+mj-ea"/>
              </a:rPr>
              <a:t>com.myspring.pro27.dao </a:t>
            </a:r>
            <a:r>
              <a:rPr lang="ko-KR" altLang="en-US" sz="1200">
                <a:latin typeface="+mj-ea"/>
                <a:ea typeface="+mj-ea"/>
              </a:rPr>
              <a:t>패키지 하위의 모든 클래스의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메서드 호출 후  </a:t>
            </a:r>
            <a:r>
              <a:rPr lang="en-US" altLang="ko-KR" sz="1200">
                <a:latin typeface="+mj-ea"/>
                <a:ea typeface="+mj-ea"/>
              </a:rPr>
              <a:t>advice</a:t>
            </a:r>
            <a:r>
              <a:rPr lang="ko-KR" altLang="en-US" sz="1200">
                <a:latin typeface="+mj-ea"/>
                <a:ea typeface="+mj-ea"/>
              </a:rPr>
              <a:t>를 적용하도록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59226" y="2256183"/>
            <a:ext cx="5546035" cy="3876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rgbClr val="FF0000"/>
                </a:solidFill>
              </a:rPr>
              <a:t>27.8 log4j</a:t>
            </a:r>
            <a:r>
              <a:rPr lang="ko-KR" altLang="en-US" sz="2800">
                <a:solidFill>
                  <a:srgbClr val="FF0000"/>
                </a:solidFill>
              </a:rPr>
              <a:t>란</a:t>
            </a:r>
            <a:r>
              <a:rPr lang="en-US" altLang="ko-KR" sz="2800">
                <a:solidFill>
                  <a:srgbClr val="FF0000"/>
                </a:solidFill>
              </a:rPr>
              <a:t>?</a:t>
            </a:r>
            <a:endParaRPr lang="ko-KR" altLang="en-US" sz="2800" spc="-89">
              <a:solidFill>
                <a:srgbClr val="FF0000"/>
              </a:solidFill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554815" y="1803448"/>
            <a:ext cx="7995748" cy="322568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5" name="TextBox 4"/>
          <p:cNvSpPr txBox="1"/>
          <p:nvPr/>
        </p:nvSpPr>
        <p:spPr>
          <a:xfrm>
            <a:off x="904461" y="1341783"/>
            <a:ext cx="6967330" cy="447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en-US" altLang="ko-KR" sz="1200">
                <a:latin typeface="+mj-ea"/>
                <a:ea typeface="+mj-ea"/>
              </a:rPr>
              <a:t>com.myspring.pro27.service </a:t>
            </a:r>
            <a:r>
              <a:rPr lang="ko-KR" altLang="en-US" sz="1200">
                <a:latin typeface="+mj-ea"/>
                <a:ea typeface="+mj-ea"/>
              </a:rPr>
              <a:t>하위 패키지와 </a:t>
            </a:r>
            <a:r>
              <a:rPr lang="en-US" altLang="ko-KR" sz="1200">
                <a:latin typeface="+mj-ea"/>
                <a:ea typeface="+mj-ea"/>
              </a:rPr>
              <a:t>com.myspring.pro27.dao </a:t>
            </a:r>
            <a:r>
              <a:rPr lang="ko-KR" altLang="en-US" sz="1200">
                <a:latin typeface="+mj-ea"/>
                <a:ea typeface="+mj-ea"/>
              </a:rPr>
              <a:t>패키지 하위의 모든 클래스의 메서드 호출 전</a:t>
            </a:r>
            <a:r>
              <a:rPr lang="en-US" altLang="ko-KR" sz="1200">
                <a:latin typeface="+mj-ea"/>
                <a:ea typeface="+mj-ea"/>
              </a:rPr>
              <a:t>,</a:t>
            </a:r>
            <a:r>
              <a:rPr lang="ko-KR" altLang="en-US" sz="1200">
                <a:latin typeface="+mj-ea"/>
                <a:ea typeface="+mj-ea"/>
              </a:rPr>
              <a:t>후 </a:t>
            </a:r>
            <a:r>
              <a:rPr lang="en-US" altLang="ko-KR" sz="1200">
                <a:latin typeface="+mj-ea"/>
                <a:ea typeface="+mj-ea"/>
              </a:rPr>
              <a:t>advice</a:t>
            </a:r>
            <a:r>
              <a:rPr lang="ko-KR" altLang="en-US" sz="1200">
                <a:latin typeface="+mj-ea"/>
                <a:ea typeface="+mj-ea"/>
              </a:rPr>
              <a:t>를 적용하도록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83366" y="2280527"/>
            <a:ext cx="5118652" cy="3379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 txBox="1"/>
          <p:nvPr/>
        </p:nvSpPr>
        <p:spPr>
          <a:xfrm>
            <a:off x="0" y="75955"/>
            <a:ext cx="9144000" cy="678966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package com.myspring.pro27.common.log;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import java.util.Arrays;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import org.aspectj.lang.JoinPoint;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import org.aspectj.lang.ProceedingJoinPoint;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import org.aspectj.lang.annotation.After;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import org.aspectj.lang.annotation.Around;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import org.aspectj.lang.annotation.Aspect;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import org.aspectj.lang.annotation.Before;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import org.slf4j.Logger;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import org.slf4j.LoggerFactory;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import org.springframework.stereotype.Component;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solidFill>
                  <a:srgbClr val="FF0000"/>
                </a:solidFill>
                <a:latin typeface="한컴산뜻돋움"/>
                <a:ea typeface="한컴산뜻돋움"/>
              </a:rPr>
              <a:t>@Component</a:t>
            </a:r>
          </a:p>
          <a:p>
            <a:pPr>
              <a:defRPr/>
            </a:pPr>
            <a:r>
              <a:rPr lang="ko-KR" altLang="en-US" sz="1000" b="1">
                <a:solidFill>
                  <a:srgbClr val="FF0000"/>
                </a:solidFill>
                <a:latin typeface="한컴산뜻돋움"/>
                <a:ea typeface="한컴산뜻돋움"/>
              </a:rPr>
              <a:t>@Aspect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public class </a:t>
            </a:r>
            <a:r>
              <a:rPr lang="ko-KR" altLang="en-US" sz="1000" b="1">
                <a:solidFill>
                  <a:srgbClr val="FF0000"/>
                </a:solidFill>
                <a:latin typeface="한컴산뜻돋움"/>
                <a:ea typeface="한컴산뜻돋움"/>
              </a:rPr>
              <a:t>LoggingAdvice</a:t>
            </a:r>
            <a:r>
              <a:rPr lang="ko-KR" altLang="en-US" sz="1000" b="1">
                <a:latin typeface="한컴산뜻돋움"/>
                <a:ea typeface="한컴산뜻돋움"/>
              </a:rPr>
              <a:t> {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solidFill>
                  <a:srgbClr val="FF0000"/>
                </a:solidFill>
                <a:latin typeface="한컴산뜻돋움"/>
                <a:ea typeface="한컴산뜻돋움"/>
              </a:rPr>
              <a:t>private static final Logger logger = LoggerFactory.getLogger(LoggingAdvice.class);</a:t>
            </a: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// target 메서드의 파라미터 등 정보를 출력합니다.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/*@Before("execution(* com.myspring.pro27.</a:t>
            </a:r>
            <a:r>
              <a:rPr lang="ko-KR" altLang="en-US" sz="1000" b="1">
                <a:solidFill>
                  <a:srgbClr val="FF0000"/>
                </a:solidFill>
                <a:latin typeface="한컴산뜻돋움"/>
                <a:ea typeface="한컴산뜻돋움"/>
              </a:rPr>
              <a:t>member.service</a:t>
            </a:r>
            <a:r>
              <a:rPr lang="ko-KR" altLang="en-US" sz="1000" b="1">
                <a:latin typeface="한컴산뜻돋움"/>
                <a:ea typeface="한컴산뜻돋움"/>
              </a:rPr>
              <a:t>.*.*(..)) or "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	</a:t>
            </a:r>
            <a:r>
              <a:rPr lang="ko-KR" altLang="en-US" sz="1000" b="1">
                <a:latin typeface="한컴산뜻돋움"/>
                <a:ea typeface="한컴산뜻돋움"/>
              </a:rPr>
              <a:t>+ "execution(* com.myspring.pro27.</a:t>
            </a:r>
            <a:r>
              <a:rPr lang="ko-KR" altLang="en-US" sz="1000" b="1">
                <a:solidFill>
                  <a:srgbClr val="FF0000"/>
                </a:solidFill>
                <a:latin typeface="한컴산뜻돋움"/>
                <a:ea typeface="한컴산뜻돋움"/>
              </a:rPr>
              <a:t>member.dao</a:t>
            </a:r>
            <a:r>
              <a:rPr lang="ko-KR" altLang="en-US" sz="1000" b="1">
                <a:latin typeface="한컴산뜻돋움"/>
                <a:ea typeface="한컴산뜻돋움"/>
              </a:rPr>
              <a:t>.*.*(..))")*/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solidFill>
                  <a:srgbClr val="0000FF"/>
                </a:solidFill>
                <a:latin typeface="한컴산뜻돋움"/>
                <a:ea typeface="한컴산뜻돋움"/>
              </a:rPr>
              <a:t>@Before</a:t>
            </a:r>
            <a:r>
              <a:rPr lang="ko-KR" altLang="en-US" sz="1000" b="1">
                <a:latin typeface="한컴산뜻돋움"/>
                <a:ea typeface="한컴산뜻돋움"/>
              </a:rPr>
              <a:t>("execution(* com.myspring.pro27.*.</a:t>
            </a:r>
            <a:r>
              <a:rPr lang="ko-KR" altLang="en-US" sz="1000" b="1">
                <a:solidFill>
                  <a:srgbClr val="FF0000"/>
                </a:solidFill>
                <a:latin typeface="한컴산뜻돋움"/>
                <a:ea typeface="한컴산뜻돋움"/>
              </a:rPr>
              <a:t>service</a:t>
            </a:r>
            <a:r>
              <a:rPr lang="ko-KR" altLang="en-US" sz="1000" b="1">
                <a:latin typeface="한컴산뜻돋움"/>
                <a:ea typeface="한컴산뜻돋움"/>
              </a:rPr>
              <a:t>.*.*(..)) or "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	</a:t>
            </a:r>
            <a:r>
              <a:rPr lang="ko-KR" altLang="en-US" sz="1000" b="1">
                <a:latin typeface="한컴산뜻돋움"/>
                <a:ea typeface="한컴산뜻돋움"/>
              </a:rPr>
              <a:t>+ "execution(* com.myspring.pro27.</a:t>
            </a:r>
            <a:r>
              <a:rPr lang="ko-KR" altLang="en-US" sz="1000" b="1">
                <a:solidFill>
                  <a:srgbClr val="FF0000"/>
                </a:solidFill>
                <a:latin typeface="한컴산뜻돋움"/>
                <a:ea typeface="한컴산뜻돋움"/>
              </a:rPr>
              <a:t>*.dao</a:t>
            </a:r>
            <a:r>
              <a:rPr lang="ko-KR" altLang="en-US" sz="1000" b="1">
                <a:latin typeface="한컴산뜻돋움"/>
                <a:ea typeface="한컴산뜻돋움"/>
              </a:rPr>
              <a:t>.*.*(..))")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public void startLog(JoinPoint jp) {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logger.info("-------------------------------------");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logger.info("-------------------------------------");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// 전달되는 모든 파라미터들을 Object의 배열로 가져옵니다. 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logger.info("1:" + Arrays.toString(jp.getArgs()));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// 해당Advice의 타입을 알아냅니다. 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logger.info("2:" + jp.getKind());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// 실행하는 대상 객체의 메소드에 대한 정보를 알아낼 때 사용합니다. 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logger.info("3:" + jp.getSignature().getName());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// target 객체를 알아낼 때 사용합니다. 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logger.info("4:" + jp.getTarget().toString());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// Advice를 행하는 객체를 알아낼 때 사용합니다. 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logger.info("5:" + jp.getThis().toString());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 txBox="1"/>
          <p:nvPr/>
        </p:nvSpPr>
        <p:spPr>
          <a:xfrm>
            <a:off x="0" y="34167"/>
            <a:ext cx="9144000" cy="679335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/*@After("execution(* com.myspring.pro27.</a:t>
            </a:r>
            <a:r>
              <a:rPr lang="ko-KR" altLang="en-US" sz="1000" b="1">
                <a:solidFill>
                  <a:srgbClr val="FF0000"/>
                </a:solidFill>
                <a:latin typeface="한컴산뜻돋움"/>
                <a:ea typeface="한컴산뜻돋움"/>
              </a:rPr>
              <a:t>member.service</a:t>
            </a:r>
            <a:r>
              <a:rPr lang="ko-KR" altLang="en-US" sz="1000" b="1">
                <a:latin typeface="한컴산뜻돋움"/>
                <a:ea typeface="한컴산뜻돋움"/>
              </a:rPr>
              <a:t>.*.*(..)) or "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	</a:t>
            </a:r>
            <a:r>
              <a:rPr lang="ko-KR" altLang="en-US" sz="1000" b="1">
                <a:latin typeface="한컴산뜻돋움"/>
                <a:ea typeface="한컴산뜻돋움"/>
              </a:rPr>
              <a:t>+ "execution(* com.myspring.pro27.</a:t>
            </a:r>
            <a:r>
              <a:rPr lang="ko-KR" altLang="en-US" sz="1000" b="1">
                <a:solidFill>
                  <a:srgbClr val="FF0000"/>
                </a:solidFill>
                <a:latin typeface="한컴산뜻돋움"/>
                <a:ea typeface="한컴산뜻돋움"/>
              </a:rPr>
              <a:t>member.dao</a:t>
            </a:r>
            <a:r>
              <a:rPr lang="ko-KR" altLang="en-US" sz="1000" b="1">
                <a:latin typeface="한컴산뜻돋움"/>
                <a:ea typeface="한컴산뜻돋움"/>
              </a:rPr>
              <a:t>.*.*(..))")*/ 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solidFill>
                  <a:srgbClr val="0000FF"/>
                </a:solidFill>
                <a:latin typeface="한컴산뜻돋움"/>
                <a:ea typeface="한컴산뜻돋움"/>
              </a:rPr>
              <a:t>@After</a:t>
            </a:r>
            <a:r>
              <a:rPr lang="ko-KR" altLang="en-US" sz="1000" b="1">
                <a:latin typeface="한컴산뜻돋움"/>
                <a:ea typeface="한컴산뜻돋움"/>
              </a:rPr>
              <a:t>("execution(* com.myspring.pro27.</a:t>
            </a:r>
            <a:r>
              <a:rPr lang="ko-KR" altLang="en-US" sz="1000" b="1">
                <a:solidFill>
                  <a:srgbClr val="FF0000"/>
                </a:solidFill>
                <a:latin typeface="한컴산뜻돋움"/>
                <a:ea typeface="한컴산뜻돋움"/>
              </a:rPr>
              <a:t>*.service</a:t>
            </a:r>
            <a:r>
              <a:rPr lang="ko-KR" altLang="en-US" sz="1000" b="1">
                <a:latin typeface="한컴산뜻돋움"/>
                <a:ea typeface="한컴산뜻돋움"/>
              </a:rPr>
              <a:t>.*.*(..)) or "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	</a:t>
            </a:r>
            <a:r>
              <a:rPr lang="ko-KR" altLang="en-US" sz="1000" b="1">
                <a:latin typeface="한컴산뜻돋움"/>
                <a:ea typeface="한컴산뜻돋움"/>
              </a:rPr>
              <a:t>+ "execution(* com.myspring.pro27.*.</a:t>
            </a:r>
            <a:r>
              <a:rPr lang="ko-KR" altLang="en-US" sz="1000" b="1">
                <a:solidFill>
                  <a:srgbClr val="FF0000"/>
                </a:solidFill>
                <a:latin typeface="한컴산뜻돋움"/>
                <a:ea typeface="한컴산뜻돋움"/>
              </a:rPr>
              <a:t>dao</a:t>
            </a:r>
            <a:r>
              <a:rPr lang="ko-KR" altLang="en-US" sz="1000" b="1">
                <a:latin typeface="한컴산뜻돋움"/>
                <a:ea typeface="한컴산뜻돋움"/>
              </a:rPr>
              <a:t>.*.*(..))")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public void after(JoinPoint jp) { 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logger.info("-------------------------------------");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logger.info("-------------------------------------");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// 전달되는 모든 파라미터들을 Object의 배열로 가져옵니다. 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logger.info("1:" + Arrays.toString(jp.getArgs()));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// 해당Advice의 타입을 알아냅니다. 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logger.info("2:" + jp.getKind());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// 실행하는 대상 객체의 메소드에 대한 정보를 알아낼 때 사용합니다.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logger.info("3:" + jp.getSignature().getName());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// target 객체를 알아낼 때 사용합니다. 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logger.info("4:" + jp.getTarget().toString());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// Advice를 행하는 객체를 알아낼 때 사용합니다. 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logger.info("5:" + jp.getThis().toString());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// target 메서드 호출의 동작 시간을 측정합니다.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/*@Around("execution(* com.myspring.pro27.member.service.*.*(..)) or "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	</a:t>
            </a:r>
            <a:r>
              <a:rPr lang="ko-KR" altLang="en-US" sz="1000" b="1">
                <a:latin typeface="한컴산뜻돋움"/>
                <a:ea typeface="한컴산뜻돋움"/>
              </a:rPr>
              <a:t>+ "execution(* com.myspring.pro27.member.dao.*.*(..))")*/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solidFill>
                  <a:srgbClr val="0000FF"/>
                </a:solidFill>
                <a:latin typeface="한컴산뜻돋움"/>
                <a:ea typeface="한컴산뜻돋움"/>
              </a:rPr>
              <a:t>@Around</a:t>
            </a:r>
            <a:r>
              <a:rPr lang="ko-KR" altLang="en-US" sz="1000" b="1">
                <a:latin typeface="한컴산뜻돋움"/>
                <a:ea typeface="한컴산뜻돋움"/>
              </a:rPr>
              <a:t>("execution(* com.myspring.pro27.*.service.*.*(..)) or "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	</a:t>
            </a:r>
            <a:r>
              <a:rPr lang="ko-KR" altLang="en-US" sz="1000" b="1">
                <a:latin typeface="한컴산뜻돋움"/>
                <a:ea typeface="한컴산뜻돋움"/>
              </a:rPr>
              <a:t>+ "execution(* com.myspring.pro27.*.dao.*.*(..))")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public Object timeLog(ProceedingJoinPoint pjp) throws Throwable {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long startTime = System.currentTimeMillis();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logger.info(Arrays.toString(pjp.getArgs()));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// 실제 타켓을 실행하는 부분입니다. 이 부분이 없으면 advice가 적용된 메소드가 동작하지 않습니다.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Object result = pjp.proceed(); // proceed는 Exception 보다 상위 Throwable 를 처리해야 합니다.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long endTime = System.currentTimeMillis();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// target 메소드의 동작 시간을 출력합니다.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logger.info(pjp.getSignature().getName() + " : " + (endTime - startTime)); 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logger.info("==============================");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// Around를 사용할 경우 반드시 Object를 리턴해야 합니다.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return result;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rgbClr val="FF0000"/>
                </a:solidFill>
              </a:rPr>
              <a:t>27.8 log4j</a:t>
            </a:r>
            <a:r>
              <a:rPr lang="ko-KR" altLang="en-US" sz="2800">
                <a:solidFill>
                  <a:srgbClr val="FF0000"/>
                </a:solidFill>
              </a:rPr>
              <a:t>란</a:t>
            </a:r>
            <a:r>
              <a:rPr lang="en-US" altLang="ko-KR" sz="2800">
                <a:solidFill>
                  <a:srgbClr val="FF0000"/>
                </a:solidFill>
              </a:rPr>
              <a:t>?</a:t>
            </a:r>
            <a:endParaRPr lang="ko-KR" altLang="en-US" sz="2800" spc="-89">
              <a:solidFill>
                <a:srgbClr val="FF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99088" y="2212699"/>
            <a:ext cx="6638925" cy="165735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5" name="TextBox 4"/>
          <p:cNvSpPr txBox="1"/>
          <p:nvPr/>
        </p:nvSpPr>
        <p:spPr>
          <a:xfrm>
            <a:off x="999088" y="1864626"/>
            <a:ext cx="4680520" cy="26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MemberControllerImpl.java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9088" y="2445762"/>
            <a:ext cx="2706430" cy="2186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35496" y="1490870"/>
            <a:ext cx="77227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en-US" altLang="ko-KR" sz="1200">
                <a:latin typeface="+mj-ea"/>
                <a:ea typeface="+mj-ea"/>
              </a:rPr>
              <a:t>MemberController </a:t>
            </a:r>
            <a:r>
              <a:rPr lang="ko-KR" altLang="en-US" sz="1200">
                <a:latin typeface="+mj-ea"/>
                <a:ea typeface="+mj-ea"/>
              </a:rPr>
              <a:t>클래스에 </a:t>
            </a:r>
            <a:r>
              <a:rPr lang="en-US" altLang="ko-KR" sz="1200">
                <a:latin typeface="+mj-ea"/>
                <a:ea typeface="+mj-ea"/>
              </a:rPr>
              <a:t>@EnableAspectJAutoProxy </a:t>
            </a:r>
            <a:r>
              <a:rPr lang="ko-KR" altLang="en-US" sz="1200">
                <a:latin typeface="+mj-ea"/>
                <a:ea typeface="+mj-ea"/>
              </a:rPr>
              <a:t>애너테이션을 적용해서 </a:t>
            </a:r>
            <a:r>
              <a:rPr lang="en-US" altLang="ko-KR" sz="1200">
                <a:latin typeface="+mj-ea"/>
                <a:ea typeface="+mj-ea"/>
              </a:rPr>
              <a:t>aop</a:t>
            </a:r>
            <a:r>
              <a:rPr lang="ko-KR" altLang="en-US" sz="1200">
                <a:latin typeface="+mj-ea"/>
                <a:ea typeface="+mj-ea"/>
              </a:rPr>
              <a:t>기능을 활성화합니다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465836"/>
            <a:ext cx="9144000" cy="1914009"/>
          </a:xfrm>
          <a:prstGeom prst="rect">
            <a:avLst/>
          </a:prstGeom>
          <a:ln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@Controller("memberController")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@EnableAspectJAutoProxy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public class MemberControllerImpl   implements MemberController {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//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private static final Logger logger = LoggerFactory.getLogger(MemberControllerImpl.class);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200" b="1" i="0" u="none" strike="noStrike" kern="1200" cap="none" spc="0" normalizeH="0" baseline="0">
              <a:solidFill>
                <a:srgbClr val="000000"/>
              </a:solidFill>
              <a:latin typeface="한컴산뜻돋움"/>
              <a:ea typeface="한컴산뜻돋움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                           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: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//System.out.println("viewName: " +viewName);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//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logger.info("viewName: "+ viewName);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		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FF0000"/>
                </a:solidFill>
                <a:latin typeface="한컴산뜻돋움"/>
                <a:ea typeface="한컴산뜻돋움"/>
              </a:rPr>
              <a:t>//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logger.debug("viewName: "+ viewName);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                                          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산뜻돋움"/>
                <a:ea typeface="한컴산뜻돋움"/>
              </a:rPr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37585" y="3920133"/>
            <a:ext cx="2004218" cy="45231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※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viewName 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로깅기능을 제외하고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 AOP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 기능 해보기</a:t>
            </a:r>
          </a:p>
        </p:txBody>
      </p:sp>
      <p:sp>
        <p:nvSpPr>
          <p:cNvPr id="11" name="자유형: 도형 10"/>
          <p:cNvSpPr/>
          <p:nvPr/>
        </p:nvSpPr>
        <p:spPr>
          <a:xfrm>
            <a:off x="7091396" y="4380493"/>
            <a:ext cx="987004" cy="740351"/>
          </a:xfrm>
          <a:custGeom>
            <a:avLst/>
            <a:gdLst>
              <a:gd name="connsiteX0" fmla="*/ 849080 w 987004"/>
              <a:gd name="connsiteY0" fmla="*/ -3954 h 740351"/>
              <a:gd name="connsiteX1" fmla="*/ 938377 w 987004"/>
              <a:gd name="connsiteY1" fmla="*/ 601280 h 740351"/>
              <a:gd name="connsiteX2" fmla="*/ -4200 w 987004"/>
              <a:gd name="connsiteY2" fmla="*/ 740186 h 74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7004" h="740351">
                <a:moveTo>
                  <a:pt x="849080" y="-3954"/>
                </a:moveTo>
                <a:cubicBezTo>
                  <a:pt x="863963" y="96917"/>
                  <a:pt x="1080590" y="477256"/>
                  <a:pt x="938377" y="601280"/>
                </a:cubicBezTo>
                <a:cubicBezTo>
                  <a:pt x="796163" y="725303"/>
                  <a:pt x="152894" y="717034"/>
                  <a:pt x="-4200" y="740186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rgbClr val="FF0000"/>
                </a:solidFill>
              </a:rPr>
              <a:t>27.8 log4j</a:t>
            </a:r>
            <a:r>
              <a:rPr lang="ko-KR" altLang="en-US" sz="2800">
                <a:solidFill>
                  <a:srgbClr val="FF0000"/>
                </a:solidFill>
              </a:rPr>
              <a:t>란</a:t>
            </a:r>
            <a:r>
              <a:rPr lang="en-US" altLang="ko-KR" sz="2800">
                <a:solidFill>
                  <a:srgbClr val="FF0000"/>
                </a:solidFill>
              </a:rPr>
              <a:t>?</a:t>
            </a:r>
            <a:endParaRPr lang="ko-KR" altLang="en-US" sz="2800" spc="-89">
              <a:solidFill>
                <a:srgbClr val="FF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74643" y="1997847"/>
            <a:ext cx="7086847" cy="210247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5" name="TextBox 4"/>
          <p:cNvSpPr txBox="1"/>
          <p:nvPr/>
        </p:nvSpPr>
        <p:spPr>
          <a:xfrm>
            <a:off x="554815" y="1639957"/>
            <a:ext cx="6899533" cy="263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회원 조회 시 호출된 메서드에 대한 정보를 출력합니다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18552" y="2176670"/>
            <a:ext cx="3642938" cy="775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318552" y="3210339"/>
            <a:ext cx="3642938" cy="7752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타일즈란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86409" y="1544742"/>
            <a:ext cx="1038556" cy="263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타일즈</a:t>
            </a:r>
            <a:r>
              <a:rPr lang="en-US" altLang="ko-KR" sz="1200" b="1">
                <a:latin typeface="+mj-ea"/>
                <a:ea typeface="+mj-ea"/>
              </a:rPr>
              <a:t>(tiles)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5433" y="2628394"/>
            <a:ext cx="7225749" cy="63677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/>
              <a:t>페이지 레이아웃을 쉽고 단순하게 구현할 수 있음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/>
              <a:t>공통된 레이아웃을 사용하므로 유지관리가 용이함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6409" y="2349812"/>
            <a:ext cx="981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타일즈</a:t>
            </a:r>
            <a:r>
              <a:rPr lang="en-US" altLang="ko-KR" sz="1200" b="1">
                <a:latin typeface="+mj-ea"/>
                <a:ea typeface="+mj-ea"/>
              </a:rPr>
              <a:t> </a:t>
            </a:r>
            <a:r>
              <a:rPr lang="ko-KR" altLang="en-US" sz="1200" b="1">
                <a:latin typeface="+mj-ea"/>
                <a:ea typeface="+mj-ea"/>
              </a:rPr>
              <a:t>특징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5433" y="1821741"/>
            <a:ext cx="7225749" cy="27699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Ø"/>
            </a:pPr>
            <a:r>
              <a:rPr lang="ko-KR" altLang="en-US" sz="1200"/>
              <a:t>화면의 레이아웃 기능을 제공하는 오픈 소스 라이브러리</a:t>
            </a:r>
          </a:p>
        </p:txBody>
      </p:sp>
      <p:pic>
        <p:nvPicPr>
          <p:cNvPr id="10" name="그림 9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4481" y="3916016"/>
            <a:ext cx="4273826" cy="2733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694463" y="3916017"/>
            <a:ext cx="4260694" cy="2733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505119" y="4174435"/>
            <a:ext cx="3559985" cy="58640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125926" y="4184374"/>
            <a:ext cx="3559985" cy="58640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05118" y="4829061"/>
            <a:ext cx="3559985" cy="178468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35864" y="4829060"/>
            <a:ext cx="3559985" cy="18342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타일즈란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93498" y="1568150"/>
            <a:ext cx="6450910" cy="4298107"/>
          </a:xfrm>
          <a:prstGeom prst="rect">
            <a:avLst/>
          </a:prstGeom>
          <a:noFill/>
          <a:ln>
            <a:noFill/>
          </a:ln>
        </p:spPr>
      </p:pic>
      <p:sp>
        <p:nvSpPr>
          <p:cNvPr id="61443" name="TextBox 61442"/>
          <p:cNvSpPr txBox="1"/>
          <p:nvPr/>
        </p:nvSpPr>
        <p:spPr>
          <a:xfrm>
            <a:off x="4795242" y="4664273"/>
            <a:ext cx="3681015" cy="63924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※ pom.xml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에서 새로운 라이브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dependency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하면</a:t>
            </a:r>
          </a:p>
          <a:p>
            <a:pPr>
              <a:defRPr/>
            </a:pP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해당 프로젝트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(pro27)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에서 마우스 오른쪽 클릭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Maven / Update Project 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클릭하기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메이븐 환경 변수 설정하기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1" y="1352369"/>
            <a:ext cx="7464285" cy="264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이번에는 시스템 변수의 </a:t>
            </a:r>
            <a:r>
              <a:rPr lang="en-US" altLang="ko-KR" sz="1200">
                <a:latin typeface="+mj-ea"/>
                <a:ea typeface="+mj-ea"/>
              </a:rPr>
              <a:t>Path</a:t>
            </a:r>
            <a:r>
              <a:rPr lang="ko-KR" altLang="en-US" sz="1200">
                <a:latin typeface="+mj-ea"/>
                <a:ea typeface="+mj-ea"/>
              </a:rPr>
              <a:t>를 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362124" y="1629368"/>
            <a:ext cx="4111639" cy="37775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557746" y="3547944"/>
            <a:ext cx="2504661" cy="1991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타일즈란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29873" y="1351722"/>
            <a:ext cx="4420014" cy="265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타일즈 관련 라이브러리가 설치된 상태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594113" y="1628721"/>
            <a:ext cx="3323191" cy="27883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816295" y="2979370"/>
            <a:ext cx="3250096" cy="14376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8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타일즈란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4886" y="1381539"/>
            <a:ext cx="3995531" cy="26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타일즈 관련 </a:t>
            </a:r>
            <a:r>
              <a:rPr lang="en-US" altLang="ko-KR" sz="1200" b="1">
                <a:latin typeface="+mj-ea"/>
                <a:ea typeface="+mj-ea"/>
              </a:rPr>
              <a:t>xml </a:t>
            </a:r>
            <a:r>
              <a:rPr lang="ko-KR" altLang="en-US" sz="1200" b="1">
                <a:latin typeface="+mj-ea"/>
                <a:ea typeface="+mj-ea"/>
              </a:rPr>
              <a:t>설정하기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832652" y="1870833"/>
            <a:ext cx="2619375" cy="3076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142339" y="3717235"/>
            <a:ext cx="1309688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93862" y="2195056"/>
            <a:ext cx="669678" cy="1984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7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타일즈란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5552" y="1239592"/>
            <a:ext cx="3846443" cy="292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400" b="1">
                <a:latin typeface="+mj-ea"/>
                <a:ea typeface="+mj-ea"/>
              </a:rPr>
              <a:t>servlet-context.xml</a:t>
            </a:r>
            <a:r>
              <a:rPr lang="ko-KR" altLang="en-US" sz="1400" b="1">
                <a:latin typeface="+mj-ea"/>
                <a:ea typeface="+mj-ea"/>
              </a:rPr>
              <a:t> 에 타일즈 관련 빈 설정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04056" y="1547369"/>
            <a:ext cx="6478126" cy="5010190"/>
            <a:chOff x="405433" y="1371600"/>
            <a:chExt cx="8134350" cy="6685101"/>
          </a:xfrm>
        </p:grpSpPr>
        <p:pic>
          <p:nvPicPr>
            <p:cNvPr id="6451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79922" y="1371600"/>
              <a:ext cx="7927491" cy="3986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1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05433" y="5361127"/>
              <a:ext cx="8134350" cy="2695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516" name="설명선 1(강조선) 64515"/>
          <p:cNvSpPr/>
          <p:nvPr/>
        </p:nvSpPr>
        <p:spPr>
          <a:xfrm>
            <a:off x="7269200" y="1620180"/>
            <a:ext cx="1227743" cy="669678"/>
          </a:xfrm>
          <a:prstGeom prst="accentCallout1">
            <a:avLst>
              <a:gd name="adj1" fmla="val 18750"/>
              <a:gd name="adj2" fmla="val -8333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sz="1200"/>
              <a:t>&lt;beans&gt;</a:t>
            </a:r>
          </a:p>
          <a:p>
            <a:r>
              <a:rPr lang="en-US" altLang="ko-KR" sz="1200"/>
              <a:t>    &lt;bean&gt;</a:t>
            </a:r>
          </a:p>
          <a:p>
            <a:r>
              <a:rPr lang="en-US" altLang="ko-KR" sz="1200"/>
              <a:t>      &lt;property&gt;</a:t>
            </a:r>
          </a:p>
        </p:txBody>
      </p:sp>
      <p:sp>
        <p:nvSpPr>
          <p:cNvPr id="64517" name="설명선 1(강조선) 64516"/>
          <p:cNvSpPr/>
          <p:nvPr/>
        </p:nvSpPr>
        <p:spPr>
          <a:xfrm>
            <a:off x="7236804" y="2808312"/>
            <a:ext cx="1388963" cy="493440"/>
          </a:xfrm>
          <a:prstGeom prst="accentCallout1">
            <a:avLst>
              <a:gd name="adj1" fmla="val 18750"/>
              <a:gd name="adj2" fmla="val -8333"/>
              <a:gd name="adj3" fmla="val -56469"/>
              <a:gd name="adj4" fmla="val -32188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sz="1200"/>
              <a:t>&lt;beans:bean&gt; &lt;beans:property&gt;</a:t>
            </a:r>
          </a:p>
        </p:txBody>
      </p:sp>
      <p:sp>
        <p:nvSpPr>
          <p:cNvPr id="64519" name="아래쪽 화살표 64518"/>
          <p:cNvSpPr/>
          <p:nvPr/>
        </p:nvSpPr>
        <p:spPr>
          <a:xfrm>
            <a:off x="7684763" y="2340260"/>
            <a:ext cx="384445" cy="384444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4520" name="그림 64519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6980981" y="3744416"/>
            <a:ext cx="2163019" cy="2142367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cxnSp>
        <p:nvCxnSpPr>
          <p:cNvPr id="64521" name="직선 화살표 연결선 64520"/>
          <p:cNvCxnSpPr/>
          <p:nvPr/>
        </p:nvCxnSpPr>
        <p:spPr>
          <a:xfrm>
            <a:off x="3232644" y="4030470"/>
            <a:ext cx="4129681" cy="13393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22" name="직사각형 64521"/>
          <p:cNvSpPr/>
          <p:nvPr/>
        </p:nvSpPr>
        <p:spPr>
          <a:xfrm>
            <a:off x="4571999" y="2170253"/>
            <a:ext cx="1959429" cy="210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523" name="직사각형 64522"/>
          <p:cNvSpPr/>
          <p:nvPr/>
        </p:nvSpPr>
        <p:spPr>
          <a:xfrm>
            <a:off x="4896544" y="5256584"/>
            <a:ext cx="1438567" cy="198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4524" name="직선 화살표 연결선 64523"/>
          <p:cNvCxnSpPr>
            <a:stCxn id="64522" idx="2"/>
            <a:endCxn id="64523" idx="0"/>
          </p:cNvCxnSpPr>
          <p:nvPr/>
        </p:nvCxnSpPr>
        <p:spPr>
          <a:xfrm rot="16200000" flipH="1">
            <a:off x="4146020" y="3786776"/>
            <a:ext cx="2875506" cy="641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25" name="왼쪽 대괄호 64524"/>
          <p:cNvSpPr/>
          <p:nvPr/>
        </p:nvSpPr>
        <p:spPr>
          <a:xfrm>
            <a:off x="665544" y="5196206"/>
            <a:ext cx="49605" cy="744086"/>
          </a:xfrm>
          <a:prstGeom prst="leftBracket">
            <a:avLst>
              <a:gd name="adj" fmla="val 833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cxnSp>
        <p:nvCxnSpPr>
          <p:cNvPr id="64526" name="직선 연결선 64525"/>
          <p:cNvCxnSpPr/>
          <p:nvPr/>
        </p:nvCxnSpPr>
        <p:spPr>
          <a:xfrm>
            <a:off x="2798593" y="3980864"/>
            <a:ext cx="7192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27" name="왼쪽 대괄호 64526"/>
          <p:cNvSpPr/>
          <p:nvPr/>
        </p:nvSpPr>
        <p:spPr>
          <a:xfrm>
            <a:off x="702748" y="3249179"/>
            <a:ext cx="45720" cy="1773407"/>
          </a:xfrm>
          <a:prstGeom prst="leftBracket">
            <a:avLst>
              <a:gd name="adj" fmla="val 833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cxnSp>
        <p:nvCxnSpPr>
          <p:cNvPr id="64528" name="직선 연결선 64527"/>
          <p:cNvCxnSpPr/>
          <p:nvPr/>
        </p:nvCxnSpPr>
        <p:spPr>
          <a:xfrm>
            <a:off x="1893287" y="5258214"/>
            <a:ext cx="8557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29" name="직선 연결선 64528"/>
          <p:cNvCxnSpPr/>
          <p:nvPr/>
        </p:nvCxnSpPr>
        <p:spPr>
          <a:xfrm>
            <a:off x="1930492" y="3261580"/>
            <a:ext cx="8184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30" name="직선 연결선 64529"/>
          <p:cNvCxnSpPr/>
          <p:nvPr/>
        </p:nvCxnSpPr>
        <p:spPr>
          <a:xfrm>
            <a:off x="826763" y="6188321"/>
            <a:ext cx="4228893" cy="248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31" name="직사각형 64530"/>
          <p:cNvSpPr txBox="1"/>
          <p:nvPr/>
        </p:nvSpPr>
        <p:spPr>
          <a:xfrm>
            <a:off x="0" y="543507"/>
            <a:ext cx="9144000" cy="526297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&lt;?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xml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version</a:t>
            </a:r>
            <a:r>
              <a:rPr lang="ko-KR" altLang="en-US" sz="1200" b="1" dirty="0">
                <a:latin typeface="한컴산뜻돋움"/>
                <a:ea typeface="한컴산뜻돋움"/>
              </a:rPr>
              <a:t>="1.0"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encoding</a:t>
            </a:r>
            <a:r>
              <a:rPr lang="ko-KR" altLang="en-US" sz="1200" b="1" dirty="0">
                <a:latin typeface="한컴산뜻돋움"/>
                <a:ea typeface="한컴산뜻돋움"/>
              </a:rPr>
              <a:t>="UTF-8"?&gt;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beans:beans</a:t>
            </a:r>
            <a:endParaRPr lang="ko-KR" altLang="en-US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xmlns</a:t>
            </a:r>
            <a:r>
              <a:rPr lang="ko-KR" altLang="en-US" sz="1200" b="1" dirty="0">
                <a:latin typeface="한컴산뜻돋움"/>
                <a:ea typeface="한컴산뜻돋움"/>
              </a:rPr>
              <a:t>="http://www.springframework.org/schema/mvc"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xmlns:xsi</a:t>
            </a:r>
            <a:r>
              <a:rPr lang="ko-KR" altLang="en-US" sz="1200" b="1" dirty="0">
                <a:latin typeface="한컴산뜻돋움"/>
                <a:ea typeface="한컴산뜻돋움"/>
              </a:rPr>
              <a:t>="http://www.w3.org/2001/XMLSchema-instance"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xmlns:beans</a:t>
            </a:r>
            <a:r>
              <a:rPr lang="ko-KR" altLang="en-US" sz="1200" b="1" dirty="0">
                <a:latin typeface="한컴산뜻돋움"/>
                <a:ea typeface="한컴산뜻돋움"/>
              </a:rPr>
              <a:t>="http://www.springframework.org/schema/beans"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xmlns:mvc</a:t>
            </a:r>
            <a:r>
              <a:rPr lang="ko-KR" altLang="en-US" sz="1200" b="1" dirty="0">
                <a:latin typeface="한컴산뜻돋움"/>
                <a:ea typeface="한컴산뜻돋움"/>
              </a:rPr>
              <a:t>="http://www.springframework.org/schema/mvc"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xmlns:context</a:t>
            </a:r>
            <a:r>
              <a:rPr lang="ko-KR" altLang="en-US" sz="1200" b="1" dirty="0">
                <a:latin typeface="한컴산뜻돋움"/>
                <a:ea typeface="한컴산뜻돋움"/>
              </a:rPr>
              <a:t>="http://www.springframework.org/schema/context"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xsi:schemaLocation</a:t>
            </a:r>
            <a:r>
              <a:rPr lang="ko-KR" altLang="en-US" sz="1200" b="1" dirty="0">
                <a:latin typeface="한컴산뜻돋움"/>
                <a:ea typeface="한컴산뜻돋움"/>
              </a:rPr>
              <a:t>="http://www.springframework.org/schema/mvc http://www.springframework.org/schema/mvc/spring-mvc.xsd</a:t>
            </a:r>
            <a:r>
              <a:rPr lang="en-US" altLang="ko-KR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http://www.springframework.org/schema/beans</a:t>
            </a:r>
            <a:r>
              <a:rPr lang="en-US" altLang="ko-KR" sz="1200" b="1" dirty="0">
                <a:latin typeface="한컴산뜻돋움"/>
                <a:ea typeface="한컴산뜻돋움"/>
              </a:rPr>
              <a:t>   </a:t>
            </a:r>
            <a:r>
              <a:rPr lang="ko-KR" altLang="en-US" sz="1200" b="1" dirty="0">
                <a:latin typeface="한컴산뜻돋움"/>
                <a:ea typeface="한컴산뜻돋움"/>
              </a:rPr>
              <a:t> http://www.springframework.org/schema/beans/spring-beans.xsd</a:t>
            </a: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  <a:hlinkClick r:id="rId2"/>
              </a:rPr>
              <a:t>http://www.springframework.org/schema/context</a:t>
            </a:r>
            <a:r>
              <a:rPr lang="ko-KR" altLang="en-US" sz="1200" b="1" dirty="0">
                <a:latin typeface="한컴산뜻돋움"/>
                <a:ea typeface="한컴산뜻돋움"/>
              </a:rPr>
              <a:t>  http://www.springframework.org/schema/context/spring-context.xsd"&gt;</a:t>
            </a:r>
          </a:p>
          <a:p>
            <a:pPr>
              <a:defRPr/>
            </a:pPr>
            <a:endParaRPr lang="ko-KR" altLang="en-US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&lt;!--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DispatcherServlet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Context</a:t>
            </a:r>
            <a:r>
              <a:rPr lang="ko-KR" altLang="en-US" sz="1200" b="1" dirty="0">
                <a:latin typeface="한컴산뜻돋움"/>
                <a:ea typeface="한컴산뜻돋움"/>
              </a:rPr>
              <a:t>: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defines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this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servlet's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request-processing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infrastructure</a:t>
            </a:r>
            <a:r>
              <a:rPr lang="ko-KR" altLang="en-US" sz="1200" b="1" dirty="0">
                <a:latin typeface="한컴산뜻돋움"/>
                <a:ea typeface="한컴산뜻돋움"/>
              </a:rPr>
              <a:t> --&gt;</a:t>
            </a: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&lt;!--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Enables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the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Spring</a:t>
            </a:r>
            <a:r>
              <a:rPr lang="ko-KR" altLang="en-US" sz="1200" b="1" dirty="0">
                <a:latin typeface="한컴산뜻돋움"/>
                <a:ea typeface="한컴산뜻돋움"/>
              </a:rPr>
              <a:t> MVC @Controller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programming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model</a:t>
            </a:r>
            <a:r>
              <a:rPr lang="ko-KR" altLang="en-US" sz="1200" b="1" dirty="0">
                <a:latin typeface="한컴산뜻돋움"/>
                <a:ea typeface="한컴산뜻돋움"/>
              </a:rPr>
              <a:t> --&gt;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annotation-driven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 /&gt;</a:t>
            </a:r>
          </a:p>
          <a:p>
            <a:pPr>
              <a:defRPr/>
            </a:pPr>
            <a:endParaRPr lang="ko-KR" altLang="en-US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&lt;!--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Handles</a:t>
            </a:r>
            <a:r>
              <a:rPr lang="ko-KR" altLang="en-US" sz="1200" b="1" dirty="0">
                <a:latin typeface="한컴산뜻돋움"/>
                <a:ea typeface="한컴산뜻돋움"/>
              </a:rPr>
              <a:t> HTTP GET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requests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for</a:t>
            </a:r>
            <a:r>
              <a:rPr lang="ko-KR" altLang="en-US" sz="1200" b="1" dirty="0">
                <a:latin typeface="한컴산뜻돋움"/>
                <a:ea typeface="한컴산뜻돋움"/>
              </a:rPr>
              <a:t> 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resources</a:t>
            </a:r>
            <a:r>
              <a:rPr lang="ko-KR" altLang="en-US" sz="1200" b="1" dirty="0">
                <a:latin typeface="한컴산뜻돋움"/>
                <a:ea typeface="한컴산뜻돋움"/>
              </a:rPr>
              <a:t>/**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by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efficiently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serving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up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static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resources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in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the</a:t>
            </a:r>
            <a:r>
              <a:rPr lang="ko-KR" altLang="en-US" sz="1200" b="1" dirty="0">
                <a:latin typeface="한컴산뜻돋움"/>
                <a:ea typeface="한컴산뜻돋움"/>
              </a:rPr>
              <a:t> ${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webappRoot</a:t>
            </a:r>
            <a:r>
              <a:rPr lang="ko-KR" altLang="en-US" sz="1200" b="1" dirty="0">
                <a:latin typeface="한컴산뜻돋움"/>
                <a:ea typeface="한컴산뜻돋움"/>
              </a:rPr>
              <a:t>}/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resources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directory</a:t>
            </a:r>
            <a:r>
              <a:rPr lang="ko-KR" altLang="en-US" sz="1200" b="1" dirty="0">
                <a:latin typeface="한컴산뜻돋움"/>
                <a:ea typeface="한컴산뜻돋움"/>
              </a:rPr>
              <a:t> --&gt;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resources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mapping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="/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resources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/**" 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location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="/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resources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/" /&gt;</a:t>
            </a:r>
          </a:p>
          <a:p>
            <a:pPr>
              <a:defRPr/>
            </a:pPr>
            <a:endParaRPr lang="ko-KR" altLang="en-US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&lt;!--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Resolves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views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selected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for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rendering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by</a:t>
            </a:r>
            <a:r>
              <a:rPr lang="ko-KR" altLang="en-US" sz="1200" b="1" dirty="0">
                <a:latin typeface="한컴산뜻돋움"/>
                <a:ea typeface="한컴산뜻돋움"/>
              </a:rPr>
              <a:t> @Controllers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to</a:t>
            </a:r>
            <a:r>
              <a:rPr lang="ko-KR" altLang="en-US" sz="1200" b="1" dirty="0">
                <a:latin typeface="한컴산뜻돋움"/>
                <a:ea typeface="한컴산뜻돋움"/>
              </a:rPr>
              <a:t> .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jsp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resources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i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n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the</a:t>
            </a:r>
            <a:r>
              <a:rPr lang="ko-KR" altLang="en-US" sz="1200" b="1" dirty="0">
                <a:latin typeface="한컴산뜻돋움"/>
                <a:ea typeface="한컴산뜻돋움"/>
              </a:rPr>
              <a:t> /WEB-INF/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views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directory</a:t>
            </a:r>
            <a:r>
              <a:rPr lang="ko-KR" altLang="en-US" sz="1200" b="1" dirty="0">
                <a:latin typeface="한컴산뜻돋움"/>
                <a:ea typeface="한컴산뜻돋움"/>
              </a:rPr>
              <a:t> --&gt;</a:t>
            </a:r>
          </a:p>
          <a:p>
            <a:pPr>
              <a:defRPr/>
            </a:pPr>
            <a:endParaRPr lang="ko-KR" altLang="en-US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&lt;!-- </a:t>
            </a:r>
            <a:r>
              <a:rPr lang="ko-KR" altLang="en-US" sz="1200" b="1" dirty="0">
                <a:solidFill>
                  <a:srgbClr val="FF0000"/>
                </a:solidFill>
                <a:ea typeface="한컴산뜻돋움"/>
              </a:rPr>
              <a:t>	</a:t>
            </a:r>
            <a:endParaRPr lang="ko-KR" altLang="en-US" sz="1200" b="1" dirty="0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beans:bean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class</a:t>
            </a:r>
            <a:r>
              <a:rPr lang="ko-KR" altLang="en-US" sz="1200" b="1" dirty="0">
                <a:latin typeface="한컴산뜻돋움"/>
                <a:ea typeface="한컴산뜻돋움"/>
              </a:rPr>
              <a:t>="org.springframework.web.servlet.view.InternalResourceViewResolver"&gt; 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beans:property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name</a:t>
            </a:r>
            <a:r>
              <a:rPr lang="ko-KR" altLang="en-US" sz="1200" b="1" dirty="0"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prefix</a:t>
            </a:r>
            <a:r>
              <a:rPr lang="ko-KR" altLang="en-US" sz="1200" b="1" dirty="0">
                <a:latin typeface="한컴산뜻돋움"/>
                <a:ea typeface="한컴산뜻돋움"/>
              </a:rPr>
              <a:t>"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value</a:t>
            </a:r>
            <a:r>
              <a:rPr lang="ko-KR" altLang="en-US" sz="1200" b="1" dirty="0">
                <a:latin typeface="한컴산뜻돋움"/>
                <a:ea typeface="한컴산뜻돋움"/>
              </a:rPr>
              <a:t>="/WEB-INF/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views</a:t>
            </a:r>
            <a:r>
              <a:rPr lang="ko-KR" altLang="en-US" sz="1200" b="1" dirty="0">
                <a:latin typeface="한컴산뜻돋움"/>
                <a:ea typeface="한컴산뜻돋움"/>
              </a:rPr>
              <a:t>/" /&gt; 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beans:property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name</a:t>
            </a:r>
            <a:r>
              <a:rPr lang="ko-KR" altLang="en-US" sz="1200" b="1" dirty="0"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suffix</a:t>
            </a:r>
            <a:r>
              <a:rPr lang="ko-KR" altLang="en-US" sz="1200" b="1" dirty="0">
                <a:latin typeface="한컴산뜻돋움"/>
                <a:ea typeface="한컴산뜻돋움"/>
              </a:rPr>
              <a:t>"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value</a:t>
            </a:r>
            <a:r>
              <a:rPr lang="ko-KR" altLang="en-US" sz="1200" b="1" dirty="0">
                <a:latin typeface="한컴산뜻돋움"/>
                <a:ea typeface="한컴산뜻돋움"/>
              </a:rPr>
              <a:t>=".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jsp</a:t>
            </a:r>
            <a:r>
              <a:rPr lang="ko-KR" altLang="en-US" sz="1200" b="1" dirty="0">
                <a:latin typeface="한컴산뜻돋움"/>
                <a:ea typeface="한컴산뜻돋움"/>
              </a:rPr>
              <a:t>" /&gt; </a:t>
            </a: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&lt;/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beans:bean</a:t>
            </a:r>
            <a:r>
              <a:rPr lang="ko-KR" altLang="en-US" sz="1200" b="1" dirty="0">
                <a:latin typeface="한컴산뜻돋움"/>
                <a:ea typeface="한컴산뜻돋움"/>
              </a:rPr>
              <a:t>&gt;</a:t>
            </a:r>
            <a:r>
              <a:rPr lang="en-US" altLang="ko-KR" sz="1200" b="1" dirty="0">
                <a:latin typeface="한컴산뜻돋움"/>
                <a:ea typeface="한컴산뜻돋움"/>
              </a:rPr>
              <a:t> 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 --&gt;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31" name="직사각형 64530"/>
          <p:cNvSpPr txBox="1"/>
          <p:nvPr/>
        </p:nvSpPr>
        <p:spPr>
          <a:xfrm>
            <a:off x="0" y="549087"/>
            <a:ext cx="9144000" cy="34163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beans:bean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id</a:t>
            </a:r>
            <a:r>
              <a:rPr lang="ko-KR" altLang="en-US" sz="1200" b="1" dirty="0"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tilesConfigurer</a:t>
            </a:r>
            <a:r>
              <a:rPr lang="ko-KR" altLang="en-US" sz="1200" b="1" dirty="0">
                <a:latin typeface="한컴산뜻돋움"/>
                <a:ea typeface="한컴산뜻돋움"/>
              </a:rPr>
              <a:t>"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class</a:t>
            </a:r>
            <a:r>
              <a:rPr lang="ko-KR" altLang="en-US" sz="1200" b="1" dirty="0">
                <a:latin typeface="한컴산뜻돋움"/>
                <a:ea typeface="한컴산뜻돋움"/>
              </a:rPr>
              <a:t>="org.springframework.web.servlet.view.tiles2.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TilesConfigurer</a:t>
            </a:r>
            <a:r>
              <a:rPr lang="ko-KR" altLang="en-US" sz="12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beans:property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name</a:t>
            </a:r>
            <a:r>
              <a:rPr lang="ko-KR" altLang="en-US" sz="1200" b="1" dirty="0"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definitions</a:t>
            </a:r>
            <a:r>
              <a:rPr lang="ko-KR" altLang="en-US" sz="12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beans:list</a:t>
            </a:r>
            <a:r>
              <a:rPr lang="ko-KR" altLang="en-US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	</a:t>
            </a:r>
            <a:r>
              <a:rPr lang="ko-KR" altLang="en-US" sz="1200" b="1" dirty="0"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beans:value</a:t>
            </a:r>
            <a:r>
              <a:rPr lang="ko-KR" altLang="en-US" sz="1200" b="1" dirty="0">
                <a:latin typeface="한컴산뜻돋움"/>
                <a:ea typeface="한컴산뜻돋움"/>
              </a:rPr>
              <a:t>&gt;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classpath:tiles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/*.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xml</a:t>
            </a:r>
            <a:r>
              <a:rPr lang="ko-KR" altLang="en-US" sz="1200" b="1" dirty="0">
                <a:latin typeface="한컴산뜻돋움"/>
                <a:ea typeface="한컴산뜻돋움"/>
              </a:rPr>
              <a:t>&lt;/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beans:value</a:t>
            </a:r>
            <a:r>
              <a:rPr lang="ko-KR" altLang="en-US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>
                <a:latin typeface="한컴산뜻돋움"/>
                <a:ea typeface="한컴산뜻돋움"/>
              </a:rPr>
              <a:t>&lt;/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beans:list</a:t>
            </a:r>
            <a:r>
              <a:rPr lang="ko-KR" altLang="en-US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&lt;/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beans:property</a:t>
            </a:r>
            <a:r>
              <a:rPr lang="ko-KR" altLang="en-US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beans:property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name</a:t>
            </a:r>
            <a:r>
              <a:rPr lang="ko-KR" altLang="en-US" sz="1200" b="1" dirty="0"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preparerFactoryClass</a:t>
            </a:r>
            <a:r>
              <a:rPr lang="ko-KR" altLang="en-US" sz="1200" b="1" dirty="0">
                <a:latin typeface="한컴산뜻돋움"/>
                <a:ea typeface="한컴산뜻돋움"/>
              </a:rPr>
              <a:t>"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>
                <a:latin typeface="한컴산뜻돋움"/>
                <a:ea typeface="한컴산뜻돋움"/>
              </a:rPr>
              <a:t>         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value</a:t>
            </a:r>
            <a:r>
              <a:rPr lang="ko-KR" altLang="en-US" sz="1200" b="1" dirty="0">
                <a:latin typeface="한컴산뜻돋움"/>
                <a:ea typeface="한컴산뜻돋움"/>
              </a:rPr>
              <a:t>="org.springframework.web.servlet.view.tiles2.SpringBeanPreparerFactory" /&gt;</a:t>
            </a: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&lt;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/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beans:bean</a:t>
            </a:r>
            <a:r>
              <a:rPr lang="ko-KR" altLang="en-US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endParaRPr lang="ko-KR" altLang="en-US" sz="1200" b="1" dirty="0">
              <a:solidFill>
                <a:schemeClr val="accent5">
                  <a:lumMod val="75000"/>
                </a:schemeClr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solidFill>
                  <a:schemeClr val="accent5">
                    <a:lumMod val="75000"/>
                  </a:schemeClr>
                </a:solidFill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solidFill>
                  <a:schemeClr val="accent5">
                    <a:lumMod val="75000"/>
                  </a:schemeClr>
                </a:solidFill>
                <a:latin typeface="한컴산뜻돋움"/>
                <a:ea typeface="한컴산뜻돋움"/>
              </a:rPr>
              <a:t>beans:bean</a:t>
            </a:r>
            <a:r>
              <a:rPr lang="ko-KR" altLang="en-US" sz="1200" b="1" dirty="0">
                <a:solidFill>
                  <a:schemeClr val="accent5">
                    <a:lumMod val="75000"/>
                  </a:schemeClr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id</a:t>
            </a:r>
            <a:r>
              <a:rPr lang="ko-KR" altLang="en-US" sz="1200" b="1" dirty="0"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viewResolver</a:t>
            </a:r>
            <a:r>
              <a:rPr lang="ko-KR" altLang="en-US" sz="1200" b="1" dirty="0">
                <a:latin typeface="한컴산뜻돋움"/>
                <a:ea typeface="한컴산뜻돋움"/>
              </a:rPr>
              <a:t>"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	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class</a:t>
            </a:r>
            <a:r>
              <a:rPr lang="ko-KR" altLang="en-US" sz="1200" b="1" dirty="0"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org.springframework.web.servlet.view</a:t>
            </a:r>
            <a:r>
              <a:rPr lang="en-US" altLang="ko-KR" sz="1200" b="1" dirty="0">
                <a:latin typeface="한컴산뜻돋움"/>
                <a:ea typeface="한컴산뜻돋움"/>
              </a:rPr>
              <a:t>.</a:t>
            </a:r>
            <a:r>
              <a:rPr lang="ko-KR" altLang="en-US" sz="12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UrlBasedViewResolver</a:t>
            </a:r>
            <a:r>
              <a:rPr lang="ko-KR" altLang="en-US" sz="12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ko-KR" altLang="en-US" sz="1200" b="1" dirty="0">
                <a:ea typeface="한컴산뜻돋움"/>
              </a:rPr>
              <a:t>	</a:t>
            </a:r>
            <a:r>
              <a:rPr lang="ko-KR" altLang="en-US" sz="1200" b="1" dirty="0">
                <a:latin typeface="한컴산뜻돋움"/>
                <a:ea typeface="한컴산뜻돋움"/>
              </a:rPr>
              <a:t>&lt;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beans:property</a:t>
            </a: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name</a:t>
            </a:r>
            <a:r>
              <a:rPr lang="ko-KR" altLang="en-US" sz="1200" b="1" dirty="0">
                <a:latin typeface="한컴산뜻돋움"/>
                <a:ea typeface="한컴산뜻돋움"/>
              </a:rPr>
              <a:t>="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viewClass</a:t>
            </a:r>
            <a:r>
              <a:rPr lang="ko-KR" altLang="en-US" sz="1200" b="1" dirty="0">
                <a:latin typeface="한컴산뜻돋움"/>
                <a:ea typeface="한컴산뜻돋움"/>
              </a:rPr>
              <a:t>"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value</a:t>
            </a:r>
            <a:r>
              <a:rPr lang="ko-KR" altLang="en-US" sz="1200" b="1" dirty="0">
                <a:latin typeface="한컴산뜻돋움"/>
                <a:ea typeface="한컴산뜻돋움"/>
              </a:rPr>
              <a:t>="org.springframework.web.servlet.view.tiles2.</a:t>
            </a:r>
            <a:r>
              <a:rPr lang="ko-KR" altLang="en-US" sz="1200" b="1" dirty="0">
                <a:solidFill>
                  <a:srgbClr val="FF0000"/>
                </a:solidFill>
                <a:latin typeface="한컴산뜻돋움"/>
                <a:ea typeface="한컴산뜻돋움"/>
              </a:rPr>
              <a:t>TilesView</a:t>
            </a:r>
            <a:r>
              <a:rPr lang="ko-KR" altLang="en-US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ko-KR" altLang="en-US" sz="1200" b="1" dirty="0">
                <a:solidFill>
                  <a:schemeClr val="accent5">
                    <a:lumMod val="75000"/>
                  </a:schemeClr>
                </a:solidFill>
                <a:latin typeface="한컴산뜻돋움"/>
                <a:ea typeface="한컴산뜻돋움"/>
              </a:rPr>
              <a:t>&lt;/</a:t>
            </a:r>
            <a:r>
              <a:rPr lang="ko-KR" altLang="en-US" sz="1200" b="1" dirty="0" err="1">
                <a:solidFill>
                  <a:schemeClr val="accent5">
                    <a:lumMod val="75000"/>
                  </a:schemeClr>
                </a:solidFill>
                <a:latin typeface="한컴산뜻돋움"/>
                <a:ea typeface="한컴산뜻돋움"/>
              </a:rPr>
              <a:t>beans:bean</a:t>
            </a:r>
            <a:r>
              <a:rPr lang="ko-KR" altLang="en-US" sz="1200" b="1" dirty="0">
                <a:solidFill>
                  <a:schemeClr val="accent5">
                    <a:lumMod val="75000"/>
                  </a:schemeClr>
                </a:solidFill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endParaRPr lang="ko-KR" altLang="en-US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 &lt;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context:component-scan</a:t>
            </a:r>
            <a:r>
              <a:rPr lang="en-US" altLang="ko-KR" sz="1200" b="1" dirty="0">
                <a:latin typeface="한컴산뜻돋움"/>
                <a:ea typeface="한컴산뜻돋움"/>
              </a:rPr>
              <a:t> </a:t>
            </a:r>
            <a:r>
              <a:rPr lang="ko-KR" altLang="en-US" sz="1200" b="1" dirty="0" err="1">
                <a:latin typeface="한컴산뜻돋움"/>
                <a:ea typeface="한컴산뜻돋움"/>
              </a:rPr>
              <a:t>base-package</a:t>
            </a:r>
            <a:r>
              <a:rPr lang="ko-KR" altLang="en-US" sz="1200" b="1" dirty="0">
                <a:latin typeface="한컴산뜻돋움"/>
                <a:ea typeface="한컴산뜻돋움"/>
              </a:rPr>
              <a:t>="com.myspring.pro27" /&gt;</a:t>
            </a:r>
          </a:p>
          <a:p>
            <a:pPr>
              <a:defRPr/>
            </a:pPr>
            <a:r>
              <a:rPr lang="ko-KR" altLang="en-US" sz="1200" b="1" dirty="0">
                <a:latin typeface="한컴산뜻돋움"/>
                <a:ea typeface="한컴산뜻돋움"/>
              </a:rPr>
              <a:t> </a:t>
            </a:r>
          </a:p>
          <a:p>
            <a:pPr>
              <a:defRPr/>
            </a:pP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&lt;/</a:t>
            </a:r>
            <a:r>
              <a:rPr lang="ko-KR" altLang="en-US" sz="1200" b="1" dirty="0" err="1">
                <a:solidFill>
                  <a:srgbClr val="0000FF"/>
                </a:solidFill>
                <a:latin typeface="한컴산뜻돋움"/>
                <a:ea typeface="한컴산뜻돋움"/>
              </a:rPr>
              <a:t>beans:bean</a:t>
            </a:r>
            <a:r>
              <a:rPr lang="en-US" altLang="ko-KR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s</a:t>
            </a:r>
            <a:r>
              <a:rPr lang="ko-KR" altLang="en-US" sz="1200" b="1" dirty="0">
                <a:solidFill>
                  <a:srgbClr val="0000FF"/>
                </a:solidFill>
                <a:latin typeface="한컴산뜻돋움"/>
                <a:ea typeface="한컴산뜻돋움"/>
              </a:rPr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0" y="687705"/>
            <a:ext cx="7464285" cy="52194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27.10 JSP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에 타일즈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61246" y="2469724"/>
            <a:ext cx="7190395" cy="3785367"/>
            <a:chOff x="1808921" y="1465208"/>
            <a:chExt cx="7190395" cy="3785367"/>
          </a:xfrm>
        </p:grpSpPr>
        <p:sp>
          <p:nvSpPr>
            <p:cNvPr id="4" name="TextBox 3"/>
            <p:cNvSpPr txBox="1"/>
            <p:nvPr/>
          </p:nvSpPr>
          <p:spPr>
            <a:xfrm>
              <a:off x="1895727" y="1465208"/>
              <a:ext cx="3180522" cy="2715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1200" b="1"/>
                <a:t>타일즈 적용 과정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808921" y="1960553"/>
              <a:ext cx="4865210" cy="3260027"/>
              <a:chOff x="1396443" y="2161761"/>
              <a:chExt cx="4865210" cy="3260027"/>
            </a:xfrm>
            <a:solidFill>
              <a:srgbClr val="92D050"/>
            </a:solidFill>
          </p:grpSpPr>
          <p:sp>
            <p:nvSpPr>
              <p:cNvPr id="5" name="모서리가 둥근 직사각형 4"/>
              <p:cNvSpPr/>
              <p:nvPr/>
            </p:nvSpPr>
            <p:spPr>
              <a:xfrm>
                <a:off x="1396445" y="2161761"/>
                <a:ext cx="4865208" cy="38762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altLang="ko-KR" sz="1400" b="1">
                    <a:solidFill>
                      <a:srgbClr val="B83010"/>
                    </a:solidFill>
                    <a:latin typeface="+mj-ea"/>
                    <a:ea typeface="+mj-ea"/>
                  </a:rPr>
                  <a:t> tiles.xml</a:t>
                </a:r>
                <a:r>
                  <a:rPr lang="ko-KR" altLang="en-US" sz="1400" b="1">
                    <a:solidFill>
                      <a:srgbClr val="B83010"/>
                    </a:solidFill>
                    <a:latin typeface="+mj-ea"/>
                    <a:ea typeface="+mj-ea"/>
                  </a:rPr>
                  <a:t>을 작성</a:t>
                </a:r>
                <a:r>
                  <a:rPr lang="en-US" altLang="ko-KR" sz="1400" b="1">
                    <a:solidFill>
                      <a:srgbClr val="B83010"/>
                    </a:solidFill>
                    <a:latin typeface="+mj-ea"/>
                    <a:ea typeface="+mj-ea"/>
                  </a:rPr>
                  <a:t>(tiles-member.xml)</a:t>
                </a:r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396445" y="3105977"/>
                <a:ext cx="4865208" cy="38762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ko-KR" altLang="en-US" sz="1400" b="1">
                    <a:solidFill>
                      <a:srgbClr val="B83010"/>
                    </a:solidFill>
                    <a:latin typeface="+mj-ea"/>
                  </a:rPr>
                  <a:t>레이아웃용 </a:t>
                </a:r>
                <a:r>
                  <a:rPr lang="en-US" altLang="ko-KR" sz="1400" b="1">
                    <a:solidFill>
                      <a:srgbClr val="B83010"/>
                    </a:solidFill>
                    <a:latin typeface="+mj-ea"/>
                  </a:rPr>
                  <a:t>JSP</a:t>
                </a:r>
                <a:r>
                  <a:rPr lang="ko-KR" altLang="en-US" sz="1400" b="1">
                    <a:solidFill>
                      <a:srgbClr val="B83010"/>
                    </a:solidFill>
                    <a:latin typeface="+mj-ea"/>
                  </a:rPr>
                  <a:t> 구현</a:t>
                </a:r>
                <a:r>
                  <a:rPr lang="en-US" altLang="ko-KR" sz="1400" b="1">
                    <a:solidFill>
                      <a:srgbClr val="B83010"/>
                    </a:solidFill>
                    <a:latin typeface="+mj-ea"/>
                  </a:rPr>
                  <a:t>(layout.jsp)</a:t>
                </a:r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1396444" y="4050191"/>
                <a:ext cx="4840405" cy="610852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rgbClr val="B83010"/>
                    </a:solidFill>
                    <a:latin typeface="+mj-ea"/>
                  </a:rPr>
                  <a:t>레이아웃에 표시할 </a:t>
                </a:r>
                <a:r>
                  <a:rPr lang="en-US" altLang="ko-KR" sz="1400" b="1">
                    <a:solidFill>
                      <a:srgbClr val="B83010"/>
                    </a:solidFill>
                    <a:latin typeface="+mj-ea"/>
                  </a:rPr>
                  <a:t>JSP</a:t>
                </a:r>
                <a:r>
                  <a:rPr lang="ko-KR" altLang="en-US" sz="1400" b="1">
                    <a:solidFill>
                      <a:srgbClr val="B83010"/>
                    </a:solidFill>
                    <a:latin typeface="+mj-ea"/>
                  </a:rPr>
                  <a:t>를 구현(</a:t>
                </a:r>
                <a:r>
                  <a:rPr lang="en-US" altLang="ko-KR" sz="1400" b="1">
                    <a:solidFill>
                      <a:srgbClr val="B83010"/>
                    </a:solidFill>
                    <a:latin typeface="+mj-ea"/>
                  </a:rPr>
                  <a:t>header.jsp </a:t>
                </a:r>
                <a:r>
                  <a:rPr lang="ko-KR" altLang="en-US" sz="1400" b="1">
                    <a:solidFill>
                      <a:srgbClr val="B83010"/>
                    </a:solidFill>
                    <a:latin typeface="+mj-ea"/>
                  </a:rPr>
                  <a:t>등)</a:t>
                </a: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1396443" y="5034162"/>
                <a:ext cx="4865208" cy="387626"/>
              </a:xfrm>
              <a:prstGeom prst="roundRect">
                <a:avLst>
                  <a:gd name="adj" fmla="val 166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rgbClr val="B83010"/>
                    </a:solidFill>
                    <a:latin typeface="+mj-ea"/>
                  </a:rPr>
                  <a:t>컨트롤러에서 </a:t>
                </a:r>
                <a:r>
                  <a:rPr lang="en-US" altLang="ko-KR" sz="1400" b="1">
                    <a:solidFill>
                      <a:srgbClr val="B83010"/>
                    </a:solidFill>
                    <a:latin typeface="+mj-ea"/>
                  </a:rPr>
                  <a:t>tiles-member.xml</a:t>
                </a:r>
                <a:r>
                  <a:rPr lang="ko-KR" altLang="en-US" sz="1400" b="1">
                    <a:solidFill>
                      <a:srgbClr val="B83010"/>
                    </a:solidFill>
                    <a:latin typeface="+mj-ea"/>
                  </a:rPr>
                  <a:t>에 설정한 뷰이름을 반환</a:t>
                </a:r>
              </a:p>
            </p:txBody>
          </p:sp>
          <p:sp>
            <p:nvSpPr>
              <p:cNvPr id="6" name="아래쪽 화살표 5"/>
              <p:cNvSpPr/>
              <p:nvPr/>
            </p:nvSpPr>
            <p:spPr>
              <a:xfrm>
                <a:off x="3694691" y="2681080"/>
                <a:ext cx="200559" cy="263387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solidFill>
                    <a:srgbClr val="B83010"/>
                  </a:solidFill>
                </a:endParaRPr>
              </a:p>
            </p:txBody>
          </p:sp>
          <p:sp>
            <p:nvSpPr>
              <p:cNvPr id="11" name="아래쪽 화살표 10"/>
              <p:cNvSpPr/>
              <p:nvPr/>
            </p:nvSpPr>
            <p:spPr>
              <a:xfrm>
                <a:off x="3694690" y="3655115"/>
                <a:ext cx="200559" cy="263387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solidFill>
                    <a:srgbClr val="B83010"/>
                  </a:solidFill>
                </a:endParaRPr>
              </a:p>
            </p:txBody>
          </p:sp>
          <p:sp>
            <p:nvSpPr>
              <p:cNvPr id="13" name="아래쪽 화살표 12"/>
              <p:cNvSpPr/>
              <p:nvPr/>
            </p:nvSpPr>
            <p:spPr>
              <a:xfrm>
                <a:off x="3694689" y="4718045"/>
                <a:ext cx="200559" cy="263387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solidFill>
                    <a:srgbClr val="B83010"/>
                  </a:solidFill>
                </a:endParaRPr>
              </a:p>
            </p:txBody>
          </p:sp>
        </p:grpSp>
        <p:sp>
          <p:nvSpPr>
            <p:cNvPr id="14" name="설명선 1(강조선) 13"/>
            <p:cNvSpPr/>
            <p:nvPr/>
          </p:nvSpPr>
          <p:spPr>
            <a:xfrm>
              <a:off x="6965479" y="2741901"/>
              <a:ext cx="2033837" cy="570466"/>
            </a:xfrm>
            <a:prstGeom prst="accentCallout1">
              <a:avLst>
                <a:gd name="adj1" fmla="val 25917"/>
                <a:gd name="adj2" fmla="val -4236"/>
                <a:gd name="adj3" fmla="val 52080"/>
                <a:gd name="adj4" fmla="val -20924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/>
                <a:t>tiles.xml</a:t>
              </a:r>
              <a:r>
                <a:rPr lang="ko-KR" altLang="en-US" sz="1200"/>
                <a:t>에 작성한 뷰이름을 배치할 </a:t>
              </a:r>
              <a:r>
                <a:rPr lang="en-US" altLang="ko-KR" sz="1200"/>
                <a:t>layout</a:t>
              </a:r>
              <a:r>
                <a:rPr lang="ko-KR" altLang="en-US" sz="1200"/>
                <a:t>.</a:t>
              </a:r>
              <a:r>
                <a:rPr lang="en-US" altLang="ko-KR" sz="1200"/>
                <a:t>jsp </a:t>
              </a:r>
              <a:r>
                <a:rPr lang="ko-KR" altLang="en-US" sz="1200"/>
                <a:t>구현</a:t>
              </a:r>
            </a:p>
          </p:txBody>
        </p:sp>
        <p:sp>
          <p:nvSpPr>
            <p:cNvPr id="15" name="설명선 1(강조선) 13"/>
            <p:cNvSpPr/>
            <p:nvPr/>
          </p:nvSpPr>
          <p:spPr>
            <a:xfrm>
              <a:off x="6969063" y="1616952"/>
              <a:ext cx="2009035" cy="1004517"/>
            </a:xfrm>
            <a:prstGeom prst="accentCallout1">
              <a:avLst>
                <a:gd name="adj1" fmla="val 25917"/>
                <a:gd name="adj2" fmla="val -4236"/>
                <a:gd name="adj3" fmla="val 52080"/>
                <a:gd name="adj4" fmla="val -20924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ko-KR" altLang="en-US" sz="1200"/>
                <a:t>전체적인 레이아웃을 정하는</a:t>
              </a:r>
              <a:r>
                <a:rPr lang="en-US" altLang="ko-KR" sz="1200"/>
                <a:t>llayout.jsp </a:t>
              </a:r>
              <a:r>
                <a:rPr lang="ko-KR" altLang="en-US" sz="1200"/>
                <a:t>위치지정</a:t>
              </a:r>
              <a:r>
                <a:rPr lang="en-US" altLang="ko-KR" sz="1200"/>
                <a:t> </a:t>
              </a:r>
              <a:r>
                <a:rPr lang="ko-KR" altLang="en-US" sz="1200"/>
                <a:t>및 레이아웃을 구성하는 </a:t>
              </a:r>
              <a:r>
                <a:rPr lang="en-US" altLang="ko-KR" sz="1200"/>
                <a:t>jsp</a:t>
              </a:r>
              <a:r>
                <a:rPr lang="ko-KR" altLang="en-US" sz="1200"/>
                <a:t>들 위치지정</a:t>
              </a:r>
            </a:p>
          </p:txBody>
        </p:sp>
        <p:sp>
          <p:nvSpPr>
            <p:cNvPr id="16" name="설명선 1(강조선) 13"/>
            <p:cNvSpPr/>
            <p:nvPr/>
          </p:nvSpPr>
          <p:spPr>
            <a:xfrm>
              <a:off x="6944259" y="4680109"/>
              <a:ext cx="2033837" cy="570466"/>
            </a:xfrm>
            <a:prstGeom prst="accentCallout1">
              <a:avLst>
                <a:gd name="adj1" fmla="val 25917"/>
                <a:gd name="adj2" fmla="val -4236"/>
                <a:gd name="adj3" fmla="val 52080"/>
                <a:gd name="adj4" fmla="val -20924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/>
                <a:t>HomeControllerl</a:t>
              </a:r>
              <a:r>
                <a:rPr lang="ko-KR" altLang="en-US" sz="1200"/>
                <a:t>에</a:t>
              </a:r>
              <a:r>
                <a:rPr lang="en-US" altLang="ko-KR" sz="1200"/>
                <a:t> View</a:t>
              </a:r>
              <a:r>
                <a:rPr lang="ko-KR" altLang="en-US" sz="1200"/>
                <a:t>이름 요청 컨트롤러 작성</a:t>
              </a:r>
            </a:p>
          </p:txBody>
        </p:sp>
        <p:sp>
          <p:nvSpPr>
            <p:cNvPr id="17" name="설명선 1(강조선) 13"/>
            <p:cNvSpPr/>
            <p:nvPr/>
          </p:nvSpPr>
          <p:spPr>
            <a:xfrm>
              <a:off x="6923039" y="3840393"/>
              <a:ext cx="2033837" cy="570466"/>
            </a:xfrm>
            <a:prstGeom prst="accentCallout1">
              <a:avLst>
                <a:gd name="adj1" fmla="val 25917"/>
                <a:gd name="adj2" fmla="val -4236"/>
                <a:gd name="adj3" fmla="val 52080"/>
                <a:gd name="adj4" fmla="val -20924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200"/>
                <a:t>header.jsp / side.jsp / footer.jsp</a:t>
              </a:r>
              <a:r>
                <a:rPr lang="ko-KR" altLang="en-US" sz="1200"/>
                <a:t> 구현</a:t>
              </a:r>
            </a:p>
          </p:txBody>
        </p:sp>
      </p:grpSp>
      <p:pic>
        <p:nvPicPr>
          <p:cNvPr id="18" name="그림 1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051273" y="0"/>
            <a:ext cx="3092727" cy="241828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976437" y="828092"/>
            <a:ext cx="3429000" cy="1226343"/>
          </a:xfrm>
          <a:prstGeom prst="rect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3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altLang="ko-KR" sz="1200"/>
              <a:t>MemerDAO</a:t>
            </a:r>
          </a:p>
          <a:p>
            <a:endParaRPr lang="en-US" altLang="ko-KR" sz="1200"/>
          </a:p>
          <a:p>
            <a:endParaRPr lang="en-US" altLang="ko-KR" sz="1200"/>
          </a:p>
          <a:p>
            <a:endParaRPr lang="en-US" altLang="ko-KR" sz="1200"/>
          </a:p>
          <a:p>
            <a:endParaRPr lang="en-US" altLang="ko-KR" sz="1200"/>
          </a:p>
          <a:p>
            <a:endParaRPr lang="en-US" altLang="ko-KR" sz="1200"/>
          </a:p>
        </p:txBody>
      </p:sp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pic>
        <p:nvPicPr>
          <p:cNvPr id="18" name="그림 1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193630" y="2952749"/>
            <a:ext cx="2566987" cy="2643187"/>
          </a:xfrm>
          <a:prstGeom prst="rect">
            <a:avLst/>
          </a:prstGeom>
          <a:ln w="9525" cap="flat" cmpd="sng">
            <a:solidFill>
              <a:srgbClr val="FF6600"/>
            </a:solidFill>
            <a:prstDash val="solid"/>
            <a:round/>
          </a:ln>
        </p:spPr>
      </p:pic>
      <p:sp>
        <p:nvSpPr>
          <p:cNvPr id="20" name="직사각형 19"/>
          <p:cNvSpPr/>
          <p:nvPr/>
        </p:nvSpPr>
        <p:spPr>
          <a:xfrm>
            <a:off x="1587462" y="1104823"/>
            <a:ext cx="3571874" cy="1178718"/>
          </a:xfrm>
          <a:prstGeom prst="rect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3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altLang="ko-KR" sz="1200"/>
              <a:t>MemberService</a:t>
            </a:r>
          </a:p>
          <a:p>
            <a:endParaRPr lang="en-US" altLang="ko-KR" sz="1200"/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  <a:p>
            <a:pPr algn="ctr"/>
            <a:endParaRPr lang="en-US" altLang="ko-KR" sz="1200"/>
          </a:p>
        </p:txBody>
      </p:sp>
      <p:sp>
        <p:nvSpPr>
          <p:cNvPr id="19" name="직사각형 18"/>
          <p:cNvSpPr/>
          <p:nvPr/>
        </p:nvSpPr>
        <p:spPr>
          <a:xfrm>
            <a:off x="1260140" y="1476164"/>
            <a:ext cx="3559968" cy="115490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sz="1200" b="1"/>
              <a:t>MemberController</a:t>
            </a:r>
          </a:p>
          <a:p>
            <a:r>
              <a:rPr lang="en-US" altLang="ko-KR" sz="1200" b="1"/>
              <a:t>  requestMapping("/member/listMembers.do")</a:t>
            </a:r>
          </a:p>
          <a:p>
            <a:r>
              <a:rPr lang="en-US" altLang="ko-KR" sz="1200" b="1"/>
              <a:t>        :</a:t>
            </a:r>
          </a:p>
          <a:p>
            <a:r>
              <a:rPr lang="en-US" altLang="ko-KR" sz="1200" b="1"/>
              <a:t> return mav</a:t>
            </a:r>
          </a:p>
          <a:p>
            <a:endParaRPr lang="en-US" altLang="ko-KR" sz="1200" b="1"/>
          </a:p>
        </p:txBody>
      </p:sp>
      <p:sp>
        <p:nvSpPr>
          <p:cNvPr id="22" name="직사각형 21"/>
          <p:cNvSpPr/>
          <p:nvPr/>
        </p:nvSpPr>
        <p:spPr>
          <a:xfrm>
            <a:off x="1214437" y="3924436"/>
            <a:ext cx="4226718" cy="13573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altLang="ko-KR" sz="1200" b="1"/>
              <a:t>tiles_member.xml</a:t>
            </a:r>
          </a:p>
          <a:p>
            <a:r>
              <a:rPr lang="en-US" altLang="ko-KR" sz="1200" b="1"/>
              <a:t>         :</a:t>
            </a:r>
          </a:p>
          <a:p>
            <a:r>
              <a:rPr lang="en-US" altLang="ko-KR" sz="1200" b="1"/>
              <a:t> &lt;definition name="/member/listMembers"</a:t>
            </a:r>
          </a:p>
          <a:p>
            <a:r>
              <a:rPr lang="en-US" altLang="ko-KR" sz="1200" b="1"/>
              <a:t>    &lt;put-attribute name="body" value="/../../listMember.jsp"</a:t>
            </a:r>
          </a:p>
          <a:p>
            <a:endParaRPr lang="en-US" altLang="ko-KR" sz="1200" b="1"/>
          </a:p>
          <a:p>
            <a:endParaRPr lang="en-US" altLang="ko-KR" sz="1200" b="1"/>
          </a:p>
          <a:p>
            <a:endParaRPr lang="en-US" altLang="ko-KR" sz="1200" b="1"/>
          </a:p>
        </p:txBody>
      </p:sp>
      <p:sp>
        <p:nvSpPr>
          <p:cNvPr id="23" name="자유형 22"/>
          <p:cNvSpPr/>
          <p:nvPr/>
        </p:nvSpPr>
        <p:spPr>
          <a:xfrm>
            <a:off x="2988529" y="4428492"/>
            <a:ext cx="4188165" cy="1333660"/>
          </a:xfrm>
          <a:custGeom>
            <a:avLst/>
            <a:gdLst>
              <a:gd name="connsiteX0" fmla="*/ -60 w 4188165"/>
              <a:gd name="connsiteY0" fmla="*/ 296822 h 1333660"/>
              <a:gd name="connsiteX1" fmla="*/ 214252 w 4188165"/>
              <a:gd name="connsiteY1" fmla="*/ 1201697 h 1333660"/>
              <a:gd name="connsiteX2" fmla="*/ 1583471 w 4188165"/>
              <a:gd name="connsiteY2" fmla="*/ 1201697 h 1333660"/>
              <a:gd name="connsiteX3" fmla="*/ 4190940 w 4188165"/>
              <a:gd name="connsiteY3" fmla="*/ -834 h 133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165" h="1333660">
                <a:moveTo>
                  <a:pt x="-60" y="296822"/>
                </a:moveTo>
                <a:cubicBezTo>
                  <a:pt x="35658" y="447634"/>
                  <a:pt x="-49669" y="1050884"/>
                  <a:pt x="214252" y="1201697"/>
                </a:cubicBezTo>
                <a:cubicBezTo>
                  <a:pt x="478174" y="1352509"/>
                  <a:pt x="920690" y="1402118"/>
                  <a:pt x="1583471" y="1201697"/>
                </a:cubicBezTo>
                <a:cubicBezTo>
                  <a:pt x="2246252" y="1001275"/>
                  <a:pt x="3756361" y="199587"/>
                  <a:pt x="4190940" y="-834"/>
                </a:cubicBezTo>
              </a:path>
            </a:pathLst>
          </a:custGeom>
          <a:ln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4" name="순서도: 다중 문서 23"/>
          <p:cNvSpPr/>
          <p:nvPr/>
        </p:nvSpPr>
        <p:spPr>
          <a:xfrm>
            <a:off x="1188132" y="5688632"/>
            <a:ext cx="2250280" cy="1102323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altLang="ko-KR" sz="1200" b="1"/>
              <a:t>listMember.jsp</a:t>
            </a:r>
          </a:p>
          <a:p>
            <a:pPr algn="ctr"/>
            <a:endParaRPr lang="en-US" altLang="ko-KR" sz="1200" b="1"/>
          </a:p>
          <a:p>
            <a:pPr algn="ctr"/>
            <a:endParaRPr lang="en-US" altLang="ko-KR" sz="1200" b="1"/>
          </a:p>
          <a:p>
            <a:endParaRPr lang="en-US" altLang="ko-KR" sz="1200" b="1"/>
          </a:p>
        </p:txBody>
      </p:sp>
      <p:sp>
        <p:nvSpPr>
          <p:cNvPr id="25" name="자유형 24"/>
          <p:cNvSpPr/>
          <p:nvPr/>
        </p:nvSpPr>
        <p:spPr>
          <a:xfrm>
            <a:off x="2442918" y="4756740"/>
            <a:ext cx="1948350" cy="1284296"/>
          </a:xfrm>
          <a:custGeom>
            <a:avLst/>
            <a:gdLst>
              <a:gd name="connsiteX0" fmla="*/ 1950488 w 1948350"/>
              <a:gd name="connsiteY0" fmla="*/ -1188 h 1284296"/>
              <a:gd name="connsiteX1" fmla="*/ -2136 w 1948350"/>
              <a:gd name="connsiteY1" fmla="*/ 1284686 h 128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8350" h="1284296">
                <a:moveTo>
                  <a:pt x="1950488" y="-1188"/>
                </a:moveTo>
                <a:cubicBezTo>
                  <a:pt x="1625050" y="213123"/>
                  <a:pt x="323300" y="1070373"/>
                  <a:pt x="-2136" y="1284686"/>
                </a:cubicBezTo>
              </a:path>
            </a:pathLst>
          </a:custGeom>
          <a:ln>
            <a:solidFill>
              <a:schemeClr val="accent1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8" name="순서도: 준비 27"/>
          <p:cNvSpPr/>
          <p:nvPr/>
        </p:nvSpPr>
        <p:spPr>
          <a:xfrm>
            <a:off x="381000" y="2767208"/>
            <a:ext cx="2488406" cy="1000125"/>
          </a:xfrm>
          <a:prstGeom prst="flowChartPreparation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sz="1200"/>
              <a:t>DispatchServlet</a:t>
            </a:r>
          </a:p>
          <a:p>
            <a:endParaRPr lang="en-US" altLang="ko-KR" sz="1200"/>
          </a:p>
          <a:p>
            <a:r>
              <a:rPr lang="en-US" altLang="ko-KR" sz="1200"/>
              <a:t>ViewResolver</a:t>
            </a:r>
          </a:p>
          <a:p>
            <a:endParaRPr lang="en-US" altLang="ko-KR" sz="1200"/>
          </a:p>
          <a:p>
            <a:endParaRPr lang="en-US" altLang="ko-KR" sz="1200"/>
          </a:p>
        </p:txBody>
      </p:sp>
      <p:sp>
        <p:nvSpPr>
          <p:cNvPr id="29" name="자유형 28"/>
          <p:cNvSpPr/>
          <p:nvPr/>
        </p:nvSpPr>
        <p:spPr>
          <a:xfrm>
            <a:off x="1893753" y="2327876"/>
            <a:ext cx="356527" cy="866013"/>
          </a:xfrm>
          <a:custGeom>
            <a:avLst/>
            <a:gdLst>
              <a:gd name="connsiteX0" fmla="*/ 82683 w 356527"/>
              <a:gd name="connsiteY0" fmla="*/ -1199 h 866013"/>
              <a:gd name="connsiteX1" fmla="*/ 356527 w 356527"/>
              <a:gd name="connsiteY1" fmla="*/ 225019 h 866013"/>
              <a:gd name="connsiteX2" fmla="*/ -659 w 356527"/>
              <a:gd name="connsiteY2" fmla="*/ 867957 h 86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527" h="866013">
                <a:moveTo>
                  <a:pt x="82683" y="-1199"/>
                </a:moveTo>
                <a:cubicBezTo>
                  <a:pt x="128324" y="36504"/>
                  <a:pt x="370418" y="80160"/>
                  <a:pt x="356527" y="225019"/>
                </a:cubicBezTo>
                <a:cubicBezTo>
                  <a:pt x="342636" y="369878"/>
                  <a:pt x="58871" y="760801"/>
                  <a:pt x="-659" y="867957"/>
                </a:cubicBezTo>
              </a:path>
            </a:pathLst>
          </a:cu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30" name="자유형 29"/>
          <p:cNvSpPr/>
          <p:nvPr/>
        </p:nvSpPr>
        <p:spPr>
          <a:xfrm>
            <a:off x="1872129" y="3339509"/>
            <a:ext cx="401858" cy="614958"/>
          </a:xfrm>
          <a:custGeom>
            <a:avLst/>
            <a:gdLst>
              <a:gd name="connsiteX0" fmla="*/ -2847 w 401858"/>
              <a:gd name="connsiteY0" fmla="*/ -801 h 614958"/>
              <a:gd name="connsiteX1" fmla="*/ 294808 w 401858"/>
              <a:gd name="connsiteY1" fmla="*/ 165886 h 614958"/>
              <a:gd name="connsiteX2" fmla="*/ 401964 w 401858"/>
              <a:gd name="connsiteY2" fmla="*/ 618324 h 61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1858" h="614958">
                <a:moveTo>
                  <a:pt x="-2847" y="-801"/>
                </a:moveTo>
                <a:cubicBezTo>
                  <a:pt x="46761" y="26980"/>
                  <a:pt x="227339" y="62698"/>
                  <a:pt x="294808" y="165886"/>
                </a:cubicBezTo>
                <a:cubicBezTo>
                  <a:pt x="362277" y="269073"/>
                  <a:pt x="384105" y="542917"/>
                  <a:pt x="401964" y="618324"/>
                </a:cubicBezTo>
              </a:path>
            </a:pathLst>
          </a:cu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31" name="자유형 30"/>
          <p:cNvSpPr/>
          <p:nvPr/>
        </p:nvSpPr>
        <p:spPr>
          <a:xfrm>
            <a:off x="2254827" y="944729"/>
            <a:ext cx="2292774" cy="1343652"/>
          </a:xfrm>
          <a:custGeom>
            <a:avLst/>
            <a:gdLst>
              <a:gd name="connsiteX0" fmla="*/ -4546 w 2292774"/>
              <a:gd name="connsiteY0" fmla="*/ 1143822 h 1343652"/>
              <a:gd name="connsiteX1" fmla="*/ 1090829 w 2292774"/>
              <a:gd name="connsiteY1" fmla="*/ 1155729 h 1343652"/>
              <a:gd name="connsiteX2" fmla="*/ 1590891 w 2292774"/>
              <a:gd name="connsiteY2" fmla="*/ 393729 h 1343652"/>
              <a:gd name="connsiteX3" fmla="*/ 2210016 w 2292774"/>
              <a:gd name="connsiteY3" fmla="*/ 822 h 1343652"/>
              <a:gd name="connsiteX4" fmla="*/ 2245735 w 2292774"/>
              <a:gd name="connsiteY4" fmla="*/ 286572 h 1343652"/>
              <a:gd name="connsiteX5" fmla="*/ 1829016 w 2292774"/>
              <a:gd name="connsiteY5" fmla="*/ 691385 h 1343652"/>
              <a:gd name="connsiteX6" fmla="*/ 1424204 w 2292774"/>
              <a:gd name="connsiteY6" fmla="*/ 1298604 h 1343652"/>
              <a:gd name="connsiteX7" fmla="*/ 7360 w 2292774"/>
              <a:gd name="connsiteY7" fmla="*/ 1298604 h 134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2774" h="1343652">
                <a:moveTo>
                  <a:pt x="-4546" y="1143822"/>
                </a:moveTo>
                <a:cubicBezTo>
                  <a:pt x="178016" y="1145807"/>
                  <a:pt x="824922" y="1280744"/>
                  <a:pt x="1090829" y="1155729"/>
                </a:cubicBezTo>
                <a:cubicBezTo>
                  <a:pt x="1356735" y="1030713"/>
                  <a:pt x="1404360" y="586213"/>
                  <a:pt x="1590891" y="393729"/>
                </a:cubicBezTo>
                <a:cubicBezTo>
                  <a:pt x="1777422" y="201244"/>
                  <a:pt x="2100876" y="18682"/>
                  <a:pt x="2210016" y="822"/>
                </a:cubicBezTo>
                <a:cubicBezTo>
                  <a:pt x="2319157" y="-17036"/>
                  <a:pt x="2309235" y="171479"/>
                  <a:pt x="2245735" y="286572"/>
                </a:cubicBezTo>
                <a:cubicBezTo>
                  <a:pt x="2182235" y="401666"/>
                  <a:pt x="1965938" y="522713"/>
                  <a:pt x="1829016" y="691385"/>
                </a:cubicBezTo>
                <a:cubicBezTo>
                  <a:pt x="1692094" y="860057"/>
                  <a:pt x="1727813" y="1197401"/>
                  <a:pt x="1424204" y="1298604"/>
                </a:cubicBezTo>
                <a:cubicBezTo>
                  <a:pt x="1120594" y="1399807"/>
                  <a:pt x="243500" y="1298604"/>
                  <a:pt x="7360" y="1298604"/>
                </a:cubicBezTo>
              </a:path>
            </a:pathLst>
          </a:custGeom>
          <a:ln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ransition spd="slow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320540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27.10.1 tiles.xml </a:t>
            </a:r>
            <a:r>
              <a:rPr lang="ko-KR" altLang="en-US" b="1"/>
              <a:t>작성하기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27.10 JSP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에 타일즈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908313"/>
            <a:ext cx="8160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src/main/resources </a:t>
            </a:r>
            <a:r>
              <a:rPr lang="ko-KR" altLang="en-US" sz="1200">
                <a:latin typeface="+mj-ea"/>
                <a:ea typeface="+mj-ea"/>
              </a:rPr>
              <a:t>패키지에 </a:t>
            </a:r>
            <a:r>
              <a:rPr lang="en-US" altLang="ko-KR" sz="1200">
                <a:latin typeface="+mj-ea"/>
                <a:ea typeface="+mj-ea"/>
              </a:rPr>
              <a:t>tiles </a:t>
            </a:r>
            <a:r>
              <a:rPr lang="ko-KR" altLang="en-US" sz="1200">
                <a:latin typeface="+mj-ea"/>
                <a:ea typeface="+mj-ea"/>
              </a:rPr>
              <a:t>패키지를 만든 후 </a:t>
            </a:r>
            <a:r>
              <a:rPr lang="en-US" altLang="ko-KR" sz="1200">
                <a:latin typeface="+mj-ea"/>
                <a:ea typeface="+mj-ea"/>
              </a:rPr>
              <a:t>tiles_member.xml </a:t>
            </a:r>
            <a:r>
              <a:rPr lang="ko-KR" altLang="en-US" sz="1200">
                <a:latin typeface="+mj-ea"/>
                <a:ea typeface="+mj-ea"/>
              </a:rPr>
              <a:t>파일을 생성합니다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903260" y="2423852"/>
            <a:ext cx="2105025" cy="2571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607903" y="3948267"/>
            <a:ext cx="1232454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27.10 JSP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에 타일즈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861" y="1451113"/>
            <a:ext cx="6230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tiles_member.xml</a:t>
            </a:r>
            <a:r>
              <a:rPr lang="ko-KR" altLang="en-US" sz="1200">
                <a:latin typeface="+mj-ea"/>
                <a:ea typeface="+mj-ea"/>
              </a:rPr>
              <a:t>을 볼까요</a:t>
            </a:r>
            <a:r>
              <a:rPr lang="en-US" altLang="ko-KR" sz="1200">
                <a:latin typeface="+mj-ea"/>
                <a:ea typeface="+mj-ea"/>
              </a:rPr>
              <a:t>?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13791" y="1728112"/>
            <a:ext cx="6251714" cy="38033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63" name="직선 연결선 66562"/>
          <p:cNvCxnSpPr/>
          <p:nvPr/>
        </p:nvCxnSpPr>
        <p:spPr>
          <a:xfrm>
            <a:off x="2538163" y="2852332"/>
            <a:ext cx="14757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64" name="직사각형 66563"/>
          <p:cNvSpPr/>
          <p:nvPr/>
        </p:nvSpPr>
        <p:spPr>
          <a:xfrm>
            <a:off x="3852716" y="2703515"/>
            <a:ext cx="161219" cy="161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6565" name="직선 연결선 66564"/>
          <p:cNvCxnSpPr/>
          <p:nvPr/>
        </p:nvCxnSpPr>
        <p:spPr>
          <a:xfrm>
            <a:off x="2492140" y="3564396"/>
            <a:ext cx="14757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66" name="직사각형 66565"/>
          <p:cNvSpPr/>
          <p:nvPr/>
        </p:nvSpPr>
        <p:spPr>
          <a:xfrm>
            <a:off x="3794291" y="3348390"/>
            <a:ext cx="161219" cy="161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6567" name="직선 연결선 66566"/>
          <p:cNvCxnSpPr/>
          <p:nvPr/>
        </p:nvCxnSpPr>
        <p:spPr>
          <a:xfrm flipV="1">
            <a:off x="2451353" y="2641508"/>
            <a:ext cx="830896" cy="124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568" name="직선 연결선 66567"/>
          <p:cNvCxnSpPr/>
          <p:nvPr/>
        </p:nvCxnSpPr>
        <p:spPr>
          <a:xfrm>
            <a:off x="2488557" y="4427316"/>
            <a:ext cx="359641" cy="124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569" name="직선 연결선 66568"/>
          <p:cNvCxnSpPr/>
          <p:nvPr/>
        </p:nvCxnSpPr>
        <p:spPr>
          <a:xfrm>
            <a:off x="2972213" y="4414915"/>
            <a:ext cx="471254" cy="124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570" name="직선 연결선 66569"/>
          <p:cNvCxnSpPr/>
          <p:nvPr/>
        </p:nvCxnSpPr>
        <p:spPr>
          <a:xfrm>
            <a:off x="3927125" y="4625740"/>
            <a:ext cx="644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72" name="왼쪽 대괄호 66571"/>
          <p:cNvSpPr/>
          <p:nvPr/>
        </p:nvSpPr>
        <p:spPr>
          <a:xfrm>
            <a:off x="1124397" y="2790325"/>
            <a:ext cx="136415" cy="638674"/>
          </a:xfrm>
          <a:prstGeom prst="leftBracket">
            <a:avLst>
              <a:gd name="adj" fmla="val 8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cxnSp>
        <p:nvCxnSpPr>
          <p:cNvPr id="66573" name="꺽인 연결선 66572"/>
          <p:cNvCxnSpPr>
            <a:stCxn id="66572" idx="1"/>
            <a:endCxn id="66574" idx="1"/>
          </p:cNvCxnSpPr>
          <p:nvPr/>
        </p:nvCxnSpPr>
        <p:spPr>
          <a:xfrm>
            <a:off x="1124399" y="3109665"/>
            <a:ext cx="148816" cy="1571880"/>
          </a:xfrm>
          <a:prstGeom prst="bentConnector3">
            <a:avLst>
              <a:gd name="adj1" fmla="val -8926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74" name="왼쪽 대괄호 66573"/>
          <p:cNvSpPr/>
          <p:nvPr/>
        </p:nvSpPr>
        <p:spPr>
          <a:xfrm>
            <a:off x="1273215" y="4538929"/>
            <a:ext cx="86810" cy="285233"/>
          </a:xfrm>
          <a:prstGeom prst="leftBracket">
            <a:avLst>
              <a:gd name="adj" fmla="val 8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66575" name="타원 66574"/>
          <p:cNvSpPr/>
          <p:nvPr/>
        </p:nvSpPr>
        <p:spPr>
          <a:xfrm>
            <a:off x="1335222" y="2740719"/>
            <a:ext cx="74408" cy="9921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76" name="타원 66575"/>
          <p:cNvSpPr/>
          <p:nvPr/>
        </p:nvSpPr>
        <p:spPr>
          <a:xfrm>
            <a:off x="1329747" y="3393176"/>
            <a:ext cx="74408" cy="9921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77" name="직사각형 66576"/>
          <p:cNvSpPr txBox="1"/>
          <p:nvPr/>
        </p:nvSpPr>
        <p:spPr>
          <a:xfrm>
            <a:off x="1044116" y="5816278"/>
            <a:ext cx="1388962" cy="258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/>
              <a:t>#  추후, 추가작업</a:t>
            </a:r>
          </a:p>
        </p:txBody>
      </p:sp>
      <p:pic>
        <p:nvPicPr>
          <p:cNvPr id="66578" name="그림 6657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535621" y="5484973"/>
            <a:ext cx="6429375" cy="1247775"/>
          </a:xfrm>
          <a:prstGeom prst="rect">
            <a:avLst/>
          </a:prstGeom>
          <a:ln w="9525" cap="flat" cmpd="sng">
            <a:solidFill>
              <a:srgbClr val="FF0000"/>
            </a:solidFill>
            <a:prstDash val="sysDash"/>
            <a:round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7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타일즈란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64531" name="직사각형 64530"/>
          <p:cNvSpPr txBox="1"/>
          <p:nvPr/>
        </p:nvSpPr>
        <p:spPr>
          <a:xfrm>
            <a:off x="0" y="1510667"/>
            <a:ext cx="9144000" cy="3565897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&lt;?xml version="1.0" encoding="UTF-8" ?&gt;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&lt;!DOCTYPE tiles-definitions PUBLIC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"-//Apache Software Foundation//DTD Tiles Configuration 2.0//EN"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"http://tiles.apache.org/dtds/tiles-config_2_0.dtd"&gt;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&lt;tiles-definitions&gt;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&lt;definition name="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baseLayout</a:t>
            </a:r>
            <a:r>
              <a:rPr lang="ko-KR" altLang="en-US" sz="1200" b="1">
                <a:latin typeface="한컴산뜻돋움"/>
                <a:ea typeface="한컴산뜻돋움"/>
              </a:rPr>
              <a:t>"  template="/WEB-INF/views/common/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layout.jsp</a:t>
            </a:r>
            <a:r>
              <a:rPr lang="ko-KR" altLang="en-US" sz="1200" b="1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&lt;put-attribute name="title" value="" /&gt;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&lt;put-attribute name="header" value="/WEB-INF/views/common/header.jsp" /&gt;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&lt;put-attribute name="side" value="/WEB-INF/views/common/side.jsp" /&gt;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&lt;put-attribute name="body" value="" /&gt;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&lt;put-attribute name="footer" value="/WEB-INF/views/common/footer.jsp" /&gt;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&lt;/definition&gt;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&lt;definition name="main" extends="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baseLayout</a:t>
            </a:r>
            <a:r>
              <a:rPr lang="ko-KR" altLang="en-US" sz="1200" b="1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&lt;put-attribute name="title" value="메인페이지" /&gt;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&lt;put-attribute name="body" value="/WEB-INF/views/main.jsp" /&gt;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&lt;/definition&gt;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&lt;/tiles-definitions&gt;</a:t>
            </a:r>
          </a:p>
        </p:txBody>
      </p:sp>
      <p:sp>
        <p:nvSpPr>
          <p:cNvPr id="64532" name="자유형 64531"/>
          <p:cNvSpPr/>
          <p:nvPr/>
        </p:nvSpPr>
        <p:spPr>
          <a:xfrm>
            <a:off x="3597369" y="2927152"/>
            <a:ext cx="3593121" cy="1530548"/>
          </a:xfrm>
          <a:custGeom>
            <a:avLst/>
            <a:gdLst>
              <a:gd name="connsiteX0" fmla="*/ -5084 w 3593121"/>
              <a:gd name="connsiteY0" fmla="*/ -411 h 1530548"/>
              <a:gd name="connsiteX1" fmla="*/ 3219292 w 3593121"/>
              <a:gd name="connsiteY1" fmla="*/ 86399 h 1530548"/>
              <a:gd name="connsiteX2" fmla="*/ 3380510 w 3593121"/>
              <a:gd name="connsiteY2" fmla="*/ 297223 h 1530548"/>
              <a:gd name="connsiteX3" fmla="*/ 1929541 w 3593121"/>
              <a:gd name="connsiteY3" fmla="*/ 1438156 h 1530548"/>
              <a:gd name="connsiteX4" fmla="*/ 577783 w 3593121"/>
              <a:gd name="connsiteY4" fmla="*/ 1462959 h 1530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3121" h="1530548">
                <a:moveTo>
                  <a:pt x="-5084" y="-411"/>
                </a:moveTo>
                <a:cubicBezTo>
                  <a:pt x="532312" y="14057"/>
                  <a:pt x="2655025" y="36793"/>
                  <a:pt x="3219292" y="86399"/>
                </a:cubicBezTo>
                <a:cubicBezTo>
                  <a:pt x="3783557" y="136004"/>
                  <a:pt x="3595468" y="71930"/>
                  <a:pt x="3380510" y="297223"/>
                </a:cubicBezTo>
                <a:cubicBezTo>
                  <a:pt x="3165552" y="522516"/>
                  <a:pt x="2396662" y="1243867"/>
                  <a:pt x="1929541" y="1438156"/>
                </a:cubicBezTo>
                <a:cubicBezTo>
                  <a:pt x="1462420" y="1632445"/>
                  <a:pt x="803076" y="1458825"/>
                  <a:pt x="577783" y="1462959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533" name="자유형 64532"/>
          <p:cNvSpPr/>
          <p:nvPr/>
        </p:nvSpPr>
        <p:spPr>
          <a:xfrm>
            <a:off x="3770619" y="3446263"/>
            <a:ext cx="3470821" cy="1272185"/>
          </a:xfrm>
          <a:custGeom>
            <a:avLst/>
            <a:gdLst>
              <a:gd name="connsiteX0" fmla="*/ -4713 w 3470821"/>
              <a:gd name="connsiteY0" fmla="*/ 38542 h 1272185"/>
              <a:gd name="connsiteX1" fmla="*/ 1892708 w 3470821"/>
              <a:gd name="connsiteY1" fmla="*/ 13740 h 1272185"/>
              <a:gd name="connsiteX2" fmla="*/ 3467691 w 3470821"/>
              <a:gd name="connsiteY2" fmla="*/ 286572 h 1272185"/>
              <a:gd name="connsiteX3" fmla="*/ 2252349 w 3470821"/>
              <a:gd name="connsiteY3" fmla="*/ 1204278 h 1272185"/>
              <a:gd name="connsiteX4" fmla="*/ 1595073 w 3470821"/>
              <a:gd name="connsiteY4" fmla="*/ 1204278 h 1272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0821" h="1272185">
                <a:moveTo>
                  <a:pt x="-4713" y="38542"/>
                </a:moveTo>
                <a:cubicBezTo>
                  <a:pt x="311523" y="34408"/>
                  <a:pt x="1313973" y="-27598"/>
                  <a:pt x="1892708" y="13740"/>
                </a:cubicBezTo>
                <a:cubicBezTo>
                  <a:pt x="2471442" y="55077"/>
                  <a:pt x="3407751" y="88148"/>
                  <a:pt x="3467691" y="286572"/>
                </a:cubicBezTo>
                <a:cubicBezTo>
                  <a:pt x="3527631" y="484994"/>
                  <a:pt x="2564452" y="1051327"/>
                  <a:pt x="2252349" y="1204278"/>
                </a:cubicBezTo>
                <a:cubicBezTo>
                  <a:pt x="1940246" y="1357229"/>
                  <a:pt x="1704619" y="1204278"/>
                  <a:pt x="1595073" y="1204278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메이븐 환경 변수 설정하기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81676"/>
            <a:ext cx="7235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새로 만들기를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174516" y="1849422"/>
            <a:ext cx="4288072" cy="38357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615608" y="1997765"/>
            <a:ext cx="749742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320540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27.10.2 </a:t>
            </a:r>
            <a:r>
              <a:rPr lang="ko-KR" altLang="en-US" b="1"/>
              <a:t>레이아웃에 사용되는 </a:t>
            </a:r>
            <a:r>
              <a:rPr lang="en-US" altLang="ko-KR" b="1"/>
              <a:t>JSP </a:t>
            </a:r>
            <a:r>
              <a:rPr lang="ko-KR" altLang="en-US" b="1"/>
              <a:t>작성하기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27.9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타일즈란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4887" y="1918252"/>
            <a:ext cx="72158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반드시 </a:t>
            </a:r>
            <a:r>
              <a:rPr lang="en-US" altLang="ko-KR" sz="1200">
                <a:latin typeface="+mj-ea"/>
                <a:ea typeface="+mj-ea"/>
              </a:rPr>
              <a:t>tiles_member.xml</a:t>
            </a:r>
            <a:r>
              <a:rPr lang="ko-KR" altLang="en-US" sz="1200">
                <a:latin typeface="+mj-ea"/>
                <a:ea typeface="+mj-ea"/>
              </a:rPr>
              <a:t>에서 지정한 경로에 레이아웃 관련 </a:t>
            </a:r>
            <a:r>
              <a:rPr lang="en-US" altLang="ko-KR" sz="1200">
                <a:latin typeface="+mj-ea"/>
                <a:ea typeface="+mj-ea"/>
              </a:rPr>
              <a:t>JSP</a:t>
            </a:r>
            <a:r>
              <a:rPr lang="ko-KR" altLang="en-US" sz="1200">
                <a:latin typeface="+mj-ea"/>
                <a:ea typeface="+mj-ea"/>
              </a:rPr>
              <a:t>들이 위치해야 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308777" y="2276061"/>
            <a:ext cx="2009775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사각형 설명선 7"/>
          <p:cNvSpPr/>
          <p:nvPr/>
        </p:nvSpPr>
        <p:spPr>
          <a:xfrm>
            <a:off x="4524674" y="4989443"/>
            <a:ext cx="2389851" cy="405034"/>
          </a:xfrm>
          <a:prstGeom prst="wedgeRectCallout">
            <a:avLst>
              <a:gd name="adj1" fmla="val -59208"/>
              <a:gd name="adj2" fmla="val -405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algn="l" latinLnBrk="1">
              <a:spcAft>
                <a:spcPct val="3000"/>
              </a:spcAft>
            </a:pP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tiles_member.xml</a:t>
            </a: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에서 지정한 위치에</a:t>
            </a:r>
          </a:p>
          <a:p>
            <a:pPr algn="l" latinLnBrk="1">
              <a:spcAft>
                <a:spcPct val="3000"/>
              </a:spcAft>
            </a:pP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JSP</a:t>
            </a: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를 위치시킵니다</a:t>
            </a: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endParaRPr lang="ko-KR" altLang="en-US" sz="1100" b="1">
              <a:latin typeface="+mj-ea"/>
              <a:ea typeface="+mj-ea"/>
              <a:cs typeface="Times New Roman"/>
            </a:endParaRPr>
          </a:p>
        </p:txBody>
      </p:sp>
      <p:sp>
        <p:nvSpPr>
          <p:cNvPr id="9" name="사각형 설명선 8"/>
          <p:cNvSpPr/>
          <p:nvPr/>
        </p:nvSpPr>
        <p:spPr>
          <a:xfrm>
            <a:off x="4666931" y="3180522"/>
            <a:ext cx="2936503" cy="506578"/>
          </a:xfrm>
          <a:prstGeom prst="wedgeRectCallout">
            <a:avLst>
              <a:gd name="adj1" fmla="val -64700"/>
              <a:gd name="adj2" fmla="val 36808"/>
            </a:avLst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l" latinLnBrk="1">
              <a:spcAft>
                <a:spcPct val="3000"/>
              </a:spcAft>
            </a:pP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resources </a:t>
            </a: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폴더 하위에</a:t>
            </a: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image </a:t>
            </a: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폴더를 만든 후</a:t>
            </a:r>
          </a:p>
          <a:p>
            <a:pPr algn="l" latinLnBrk="1">
              <a:spcAft>
                <a:spcPct val="3000"/>
              </a:spcAft>
            </a:pP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이미지를 위치시킵니다</a:t>
            </a: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endParaRPr lang="ko-KR" altLang="en-US" sz="1100" b="1">
              <a:latin typeface="+mj-ea"/>
              <a:ea typeface="+mj-ea"/>
              <a:cs typeface="Times New Roman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51313" y="3433811"/>
            <a:ext cx="1172817" cy="3728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051313" y="4989443"/>
            <a:ext cx="1172817" cy="6858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27.10 JSP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에 타일즈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10748"/>
            <a:ext cx="7464285" cy="449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먼저 화면 전체의 구조를 정의하는 </a:t>
            </a:r>
            <a:r>
              <a:rPr lang="en-US" altLang="ko-KR" sz="1200">
                <a:latin typeface="+mj-ea"/>
                <a:ea typeface="+mj-ea"/>
              </a:rPr>
              <a:t>layout.jsp</a:t>
            </a:r>
            <a:r>
              <a:rPr lang="ko-KR" altLang="en-US" sz="1200">
                <a:latin typeface="+mj-ea"/>
                <a:ea typeface="+mj-ea"/>
              </a:rPr>
              <a:t>부터 작성해 보겠습니다</a:t>
            </a:r>
            <a:r>
              <a:rPr lang="en-US" altLang="ko-KR" sz="1200">
                <a:latin typeface="+mj-ea"/>
                <a:ea typeface="+mj-ea"/>
              </a:rPr>
              <a:t>. tiles_member.xml </a:t>
            </a:r>
            <a:r>
              <a:rPr lang="ko-KR" altLang="en-US" sz="1200">
                <a:latin typeface="+mj-ea"/>
                <a:ea typeface="+mj-ea"/>
              </a:rPr>
              <a:t>설정에 따라서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각각의 위치에 </a:t>
            </a:r>
            <a:r>
              <a:rPr lang="en-US" altLang="ko-KR" sz="1200">
                <a:latin typeface="+mj-ea"/>
                <a:ea typeface="+mj-ea"/>
              </a:rPr>
              <a:t>JSP</a:t>
            </a:r>
            <a:r>
              <a:rPr lang="ko-KR" altLang="en-US" sz="1200">
                <a:latin typeface="+mj-ea"/>
                <a:ea typeface="+mj-ea"/>
              </a:rPr>
              <a:t>를 표시합니다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85758" y="1972413"/>
            <a:ext cx="6265587" cy="3365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27.10 JSP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에 타일즈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77785" y="1540175"/>
            <a:ext cx="6281531" cy="2648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69635" name="직사각형 69634"/>
          <p:cNvSpPr txBox="1"/>
          <p:nvPr/>
        </p:nvSpPr>
        <p:spPr>
          <a:xfrm>
            <a:off x="0" y="447841"/>
            <a:ext cx="9144000" cy="630347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pageEncoding="UTF-8"  isELIgnored="false"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&lt;%@ taglib uri="http://tiles.apache.org/tags-tiles" prefix="tiles" %&gt;  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taglib prefix="c" uri="http://java.sun.com/jsp/jstl/core"%&gt;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&lt;!DOCTYPE html&gt;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&lt;html&gt;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&lt;head&gt;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&lt;meta charset="UTF-8"&gt;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&lt;style&gt;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#container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width: 100%;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margin: 0px auto;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 text-align:center;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border: 0px solid #bcbcbc;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#header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padding: 5px;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margin-bottom: 5px;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border: 0px solid #bcbcbc;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background-color: lightgreen;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#sidebar-left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width: 15%;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height:700px;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padding: 5px;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margin-right: 5px;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margin-bottom: 5px;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float: left;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background-color: yellow;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border: 0px solid #bcbcbc;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font-size:10px;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69635" name="직사각형 69634"/>
          <p:cNvSpPr txBox="1"/>
          <p:nvPr/>
        </p:nvSpPr>
        <p:spPr>
          <a:xfrm>
            <a:off x="0" y="324036"/>
            <a:ext cx="9144000" cy="649395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#content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width: 75%;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padding: 5px;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margin-right: 5px;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float: left;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border: 0px solid #bcbcbc;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}      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#footer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clear: both;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padding: 5px;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border: 0px solid #bcbcbc;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background-color: lightblue;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}  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&lt;/style&gt;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&lt;title&gt;&lt;tiles:insertAttribute name="title" /&gt;&lt;/title&gt;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&lt;/head&gt;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&lt;body&gt;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&lt;div id="container"&gt;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&lt;div id="header"&gt;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&lt;tiles:insertAttribute name="header"/&gt;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&lt;/div&gt;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&lt;div id="sidebar-left"&gt;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 &lt;tiles:insertAttribute name="side"/&gt;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&lt;/div&gt;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&lt;div id="content"&gt;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 &lt;tiles:insertAttribute name="body"/&gt;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&lt;/div&gt;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&lt;div id="footer"&gt;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 &lt;tiles:insertAttribute name="footer"/&gt;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&lt;/div&gt;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&lt;/div&gt;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&lt;/body&gt;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27.10 JSP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에 타일즈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80930"/>
            <a:ext cx="69375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hearder.jsp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09335" y="1745501"/>
            <a:ext cx="5796584" cy="49839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639956" y="6588006"/>
            <a:ext cx="1103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latin typeface="+mj-ea"/>
                <a:ea typeface="+mj-ea"/>
              </a:rPr>
              <a:t>...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58422" y="1738496"/>
            <a:ext cx="5796584" cy="498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59" name="그림 7065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394836" y="2474898"/>
            <a:ext cx="5367880" cy="954101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69635" name="직사각형 69634"/>
          <p:cNvSpPr txBox="1"/>
          <p:nvPr/>
        </p:nvSpPr>
        <p:spPr>
          <a:xfrm>
            <a:off x="0" y="390691"/>
            <a:ext cx="9144000" cy="630347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pageEncoding="UTF-8"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isELIgnored="false" 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request.setCharacterEncoding("UTF-8");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%&gt;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&lt;c:set var="contextPath"  value="${pageContext.request.contextPath}"  /&gt;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&lt;!DOCTYPE html&gt;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&lt;html&gt;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&lt;meta charset="UTF-8"&gt;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&lt;title&gt;헤더&lt;/title&gt;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&lt;body&gt;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&lt;table border=0  width="100%"&gt;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&lt;tr&gt;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&lt;td&gt;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&lt;a href="${contextPath}/main.do"&gt;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	</a:t>
            </a:r>
            <a:r>
              <a:rPr lang="en-US" altLang="ko-KR" sz="1200" b="1">
                <a:latin typeface="한컴산뜻돋움"/>
                <a:ea typeface="한컴산뜻돋움"/>
              </a:rPr>
              <a:t>&lt;img src="${contextPath}/resources/image/duke_swing.gif"  /&gt;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&lt;/a&gt;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&lt;td&gt;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&lt;h1&gt;&lt;font size=30&gt;스프링실습 홈페이지!!&lt;/font&gt;&lt;/h1&gt;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&lt;/td&gt;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&lt;td&gt;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&lt;!-- &lt;a href="#"&gt;&lt;h3&gt;로그인&lt;/h3&gt;&lt;/a&gt; --&gt;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&lt;/td&gt;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&lt;/tr&gt;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&lt;/table&gt;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&lt;/body&gt;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27.10 JSP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에 타일즈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983" y="1490870"/>
            <a:ext cx="72058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페이지 왼쪽 메뉴와 하단을 담당하는 </a:t>
            </a:r>
            <a:r>
              <a:rPr lang="en-US" altLang="ko-KR" sz="1200">
                <a:latin typeface="+mj-ea"/>
                <a:ea typeface="+mj-ea"/>
              </a:rPr>
              <a:t>side.jsp, footer.jsp</a:t>
            </a:r>
            <a:r>
              <a:rPr lang="ko-KR" altLang="en-US" sz="1200">
                <a:latin typeface="+mj-ea"/>
                <a:ea typeface="+mj-ea"/>
              </a:rPr>
              <a:t>를 각각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38249" y="1767869"/>
            <a:ext cx="6120405" cy="3052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1238249" y="4907772"/>
            <a:ext cx="6160606" cy="1950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84" name="그림 71683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7105813" y="1386973"/>
            <a:ext cx="996680" cy="3079537"/>
          </a:xfrm>
          <a:prstGeom prst="rect">
            <a:avLst/>
          </a:prstGeom>
        </p:spPr>
      </p:pic>
      <p:pic>
        <p:nvPicPr>
          <p:cNvPr id="71685" name="그림 71684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4039899" y="5273706"/>
            <a:ext cx="5104101" cy="551882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69635" name="직사각형 69634"/>
          <p:cNvSpPr txBox="1"/>
          <p:nvPr/>
        </p:nvSpPr>
        <p:spPr>
          <a:xfrm>
            <a:off x="0" y="447841"/>
            <a:ext cx="9144000" cy="557005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pageEncoding="UTF-8"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isELIgnored="false" 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request.setCharacterEncoding("UTF-8");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%&gt;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&lt;c:set var="contextPath"  value="${pageContext.request.contextPath}"  /&gt;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&lt;!DOCTYPE html&gt;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&lt;html&gt;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&lt;style&gt;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.no-underline{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text-decoration:none;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&lt;/style&gt;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&lt;meta charset="UTF-8"&gt;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&lt;title&gt;사이드 메뉴&lt;/title&gt;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&lt;body&gt;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&lt;h1&gt;사이드 메뉴&lt;/h1&gt;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&lt;h1&gt;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    &lt;a href="#"  class="no-underline"&gt;회원관리&lt;/a&gt;&lt;br&gt;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    &lt;a href="#"  class="no-underline"&gt;게시판관리&lt;/a&gt;&lt;br&gt;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    &lt;a href="#"  class="no-underline"&gt;상품관리&lt;/a&gt;&lt;br&gt;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&lt;/h1&gt;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&lt;/body&gt;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69635" name="직사각형 69634"/>
          <p:cNvSpPr txBox="1"/>
          <p:nvPr/>
        </p:nvSpPr>
        <p:spPr>
          <a:xfrm>
            <a:off x="0" y="447841"/>
            <a:ext cx="9144000" cy="429370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pageEncoding="UTF-8"   isELIgnored="false"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taglib prefix="c" uri="http://java.sun.com/jsp/jstl/core" %&gt;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&lt;!DOCTYPE html&gt;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&lt;html&gt;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&lt;meta charset="UTF-8"&gt;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&lt;title&gt;하단 부분&lt;/title&gt;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&lt;style&gt;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p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font-size:20px;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text-align:center;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&lt;/style&gt;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&lt;body&gt;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&lt;p&gt; e-mail:admin@test.com&lt;/p&gt;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&lt;p&gt; 회사주소:서울시 강동구&lt;/p&gt;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&lt;p&gt;찾아오는 길:&lt;a href="#"&gt;약도&lt;/a&gt;&lt;/p&gt;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&lt;/body&gt;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메이븐 환경 변수 설정하기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50504"/>
            <a:ext cx="7364895" cy="266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en-US" altLang="ko-KR" sz="1200">
                <a:latin typeface="+mj-ea"/>
                <a:ea typeface="+mj-ea"/>
              </a:rPr>
              <a:t>MAVEN_HOME </a:t>
            </a:r>
            <a:r>
              <a:rPr lang="ko-KR" altLang="en-US" sz="1200">
                <a:latin typeface="+mj-ea"/>
                <a:ea typeface="+mj-ea"/>
              </a:rPr>
              <a:t>환경 변수를 이용해 </a:t>
            </a:r>
            <a:r>
              <a:rPr lang="en-US" altLang="ko-KR" sz="1200">
                <a:latin typeface="+mj-ea"/>
                <a:ea typeface="+mj-ea"/>
              </a:rPr>
              <a:t>bin </a:t>
            </a:r>
            <a:r>
              <a:rPr lang="ko-KR" altLang="en-US" sz="1200">
                <a:latin typeface="+mj-ea"/>
                <a:ea typeface="+mj-ea"/>
              </a:rPr>
              <a:t>디렉터리 경로를 설정하고 확인을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061237" y="1827503"/>
            <a:ext cx="4415238" cy="3966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236304" y="3568148"/>
            <a:ext cx="1252331" cy="2425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320540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27.10.3 </a:t>
            </a:r>
            <a:r>
              <a:rPr lang="ko-KR" altLang="en-US" b="1"/>
              <a:t>레이아웃에 표시되는 </a:t>
            </a:r>
            <a:r>
              <a:rPr lang="en-US" altLang="ko-KR" b="1"/>
              <a:t>JSP </a:t>
            </a:r>
            <a:r>
              <a:rPr lang="ko-KR" altLang="en-US" b="1"/>
              <a:t>작성하기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27.10 JSP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에 타일즈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790048"/>
            <a:ext cx="7583553" cy="265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타일즈 설정 파일에서 설정한 위치에 레이아웃 본문에 표시할 </a:t>
            </a: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파일인 </a:t>
            </a:r>
            <a:r>
              <a:rPr lang="en-US" altLang="ko-KR" sz="1200">
                <a:latin typeface="+mj-ea"/>
                <a:ea typeface="+mj-ea"/>
              </a:rPr>
              <a:t>main.jsp</a:t>
            </a:r>
            <a:r>
              <a:rPr lang="ko-KR" altLang="en-US" sz="1200">
                <a:latin typeface="+mj-ea"/>
                <a:ea typeface="+mj-ea"/>
              </a:rPr>
              <a:t>를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197708" y="2176047"/>
            <a:ext cx="1933575" cy="3400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27.10 JSP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에 타일즈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00809"/>
            <a:ext cx="7881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main.jsp</a:t>
            </a:r>
            <a:r>
              <a:rPr lang="ko-KR" altLang="en-US" sz="1200">
                <a:latin typeface="+mj-ea"/>
                <a:ea typeface="+mj-ea"/>
              </a:rPr>
              <a:t>를 다음과 같이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브라우저에서 요청하면 이 내용이 레이아웃의 본문에 표시됩니다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03139" y="1777809"/>
            <a:ext cx="6430825" cy="3148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31" name="그림 73730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572000" y="4275425"/>
            <a:ext cx="3557587" cy="1853964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69635" name="직사각형 69634"/>
          <p:cNvSpPr txBox="1"/>
          <p:nvPr/>
        </p:nvSpPr>
        <p:spPr>
          <a:xfrm>
            <a:off x="0" y="502140"/>
            <a:ext cx="9144000" cy="356511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pageEncoding="UTF-8"   isELIgnored="false"  %&gt;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&lt;%@ taglib prefix="c" uri="http://java.sun.com/jsp/jstl/core"  %&gt;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&lt;%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request.setCharacterEncoding("UTF-8");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%&gt;    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&lt;!DOCTYPE html&gt;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&lt;html&gt;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&lt;meta charset="UTF-8"&gt;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&lt;title&gt;메인 페이지&lt;/title&gt;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&lt;script src="http://code.jquery.com/jquery-latest.js"&gt;&lt;/script&gt;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&lt;/head&gt;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&lt;body&gt;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&lt;h1&gt;메인 페이지입니다!!&lt;/h1&gt;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&lt;/body&gt;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320540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27.10.4 </a:t>
            </a:r>
            <a:r>
              <a:rPr lang="ko-KR" altLang="en-US" b="1"/>
              <a:t>뷰이름 요청 컨트롤러 만들기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27.10 JSP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에 타일즈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5861" y="1958009"/>
            <a:ext cx="57945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자바 컨트롤러를 담당하는 </a:t>
            </a:r>
            <a:r>
              <a:rPr lang="en-US" altLang="ko-KR" sz="1200">
                <a:latin typeface="+mj-ea"/>
                <a:ea typeface="+mj-ea"/>
              </a:rPr>
              <a:t>HomeController </a:t>
            </a:r>
            <a:r>
              <a:rPr lang="ko-KR" altLang="en-US" sz="1200">
                <a:latin typeface="+mj-ea"/>
                <a:ea typeface="+mj-ea"/>
              </a:rPr>
              <a:t>클래스를 다음과 같이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851080" y="2305050"/>
            <a:ext cx="2219325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27.10 JSP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에 타일즈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80930"/>
            <a:ext cx="74642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return</a:t>
            </a:r>
            <a:r>
              <a:rPr lang="ko-KR" altLang="en-US" sz="1200">
                <a:latin typeface="+mj-ea"/>
                <a:ea typeface="+mj-ea"/>
              </a:rPr>
              <a:t>문 다음의 문자열이 </a:t>
            </a:r>
            <a:r>
              <a:rPr lang="en-US" altLang="ko-KR" sz="1200">
                <a:latin typeface="+mj-ea"/>
                <a:ea typeface="+mj-ea"/>
              </a:rPr>
              <a:t>&lt;defi nition&gt; </a:t>
            </a:r>
            <a:r>
              <a:rPr lang="ko-KR" altLang="en-US" sz="1200">
                <a:latin typeface="+mj-ea"/>
                <a:ea typeface="+mj-ea"/>
              </a:rPr>
              <a:t>태그의 뷰이름과 동일합니다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53962" y="1757929"/>
            <a:ext cx="6529180" cy="2504858"/>
          </a:xfrm>
          <a:prstGeom prst="rect">
            <a:avLst/>
          </a:prstGeom>
          <a:noFill/>
          <a:ln>
            <a:noFill/>
          </a:ln>
        </p:spPr>
      </p:pic>
      <p:sp>
        <p:nvSpPr>
          <p:cNvPr id="75779" name="설명선 1(테두리 및 강조선) 75778"/>
          <p:cNvSpPr/>
          <p:nvPr/>
        </p:nvSpPr>
        <p:spPr>
          <a:xfrm>
            <a:off x="6264798" y="2982548"/>
            <a:ext cx="2703515" cy="892904"/>
          </a:xfrm>
          <a:prstGeom prst="accentBorderCallout1">
            <a:avLst>
              <a:gd name="adj1" fmla="val 16701"/>
              <a:gd name="adj2" fmla="val -3724"/>
              <a:gd name="adj3" fmla="val 61299"/>
              <a:gd name="adj4" fmla="val -102842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sz="1200"/>
              <a:t>Locale </a:t>
            </a:r>
            <a:r>
              <a:rPr lang="ko-KR" altLang="en-US" sz="1200"/>
              <a:t>클래스: 국제화(날짜, 시간, 화폐, 정수 등 그 지역에 맞춤)</a:t>
            </a:r>
          </a:p>
          <a:p>
            <a:endParaRPr lang="ko-KR" altLang="en-US" sz="1200"/>
          </a:p>
          <a:p>
            <a:r>
              <a:rPr lang="en-US" altLang="ko-KR" sz="1200"/>
              <a:t>Model </a:t>
            </a:r>
            <a:r>
              <a:rPr lang="ko-KR" altLang="en-US" sz="1200"/>
              <a:t>클래스: 뷰로 데이터 이동</a:t>
            </a:r>
          </a:p>
        </p:txBody>
      </p:sp>
      <p:pic>
        <p:nvPicPr>
          <p:cNvPr id="75780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4536504" y="4104456"/>
            <a:ext cx="4572000" cy="2781487"/>
          </a:xfrm>
          <a:prstGeom prst="rect">
            <a:avLst/>
          </a:prstGeom>
          <a:noFill/>
          <a:ln>
            <a:solidFill>
              <a:srgbClr val="FF6600"/>
            </a:solidFill>
            <a:prstDash val="sysDot"/>
          </a:ln>
        </p:spPr>
      </p:pic>
      <p:sp>
        <p:nvSpPr>
          <p:cNvPr id="75781" name="직사각형 75780"/>
          <p:cNvSpPr/>
          <p:nvPr/>
        </p:nvSpPr>
        <p:spPr>
          <a:xfrm>
            <a:off x="4708416" y="5865884"/>
            <a:ext cx="1227743" cy="235627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</p:sp>
      <p:pic>
        <p:nvPicPr>
          <p:cNvPr id="75782" name="그림 75781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0" y="4157430"/>
            <a:ext cx="4373094" cy="2700570"/>
          </a:xfrm>
          <a:prstGeom prst="rect">
            <a:avLst/>
          </a:prstGeom>
          <a:ln w="25400" cap="flat" cmpd="sng">
            <a:solidFill>
              <a:srgbClr val="FF6600"/>
            </a:solidFill>
            <a:prstDash val="sysDot"/>
            <a:round/>
          </a:ln>
        </p:spPr>
      </p:pic>
      <p:sp>
        <p:nvSpPr>
          <p:cNvPr id="75783" name="자유형 75782"/>
          <p:cNvSpPr/>
          <p:nvPr/>
        </p:nvSpPr>
        <p:spPr>
          <a:xfrm>
            <a:off x="1931744" y="4328905"/>
            <a:ext cx="3208279" cy="1210480"/>
          </a:xfrm>
          <a:custGeom>
            <a:avLst/>
            <a:gdLst>
              <a:gd name="connsiteX0" fmla="*/ -1253 w 3208279"/>
              <a:gd name="connsiteY0" fmla="*/ 892104 h 1210480"/>
              <a:gd name="connsiteX1" fmla="*/ 432797 w 3208279"/>
              <a:gd name="connsiteY1" fmla="*/ 1177337 h 1210480"/>
              <a:gd name="connsiteX2" fmla="*/ 3210721 w 3208279"/>
              <a:gd name="connsiteY2" fmla="*/ -800 h 121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8279" h="1210480">
                <a:moveTo>
                  <a:pt x="-1253" y="892104"/>
                </a:moveTo>
                <a:cubicBezTo>
                  <a:pt x="71088" y="939642"/>
                  <a:pt x="-102531" y="1326154"/>
                  <a:pt x="432797" y="1177337"/>
                </a:cubicBezTo>
                <a:cubicBezTo>
                  <a:pt x="968126" y="1028519"/>
                  <a:pt x="2747734" y="195556"/>
                  <a:pt x="3210721" y="-800"/>
                </a:cubicBezTo>
              </a:path>
            </a:pathLst>
          </a:cu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75784" name="직사각형 75783"/>
          <p:cNvSpPr/>
          <p:nvPr/>
        </p:nvSpPr>
        <p:spPr>
          <a:xfrm>
            <a:off x="2028825" y="3429000"/>
            <a:ext cx="590550" cy="247846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</p:sp>
      <p:sp>
        <p:nvSpPr>
          <p:cNvPr id="75785" name="자유형 75784"/>
          <p:cNvSpPr/>
          <p:nvPr/>
        </p:nvSpPr>
        <p:spPr>
          <a:xfrm>
            <a:off x="2459762" y="3696973"/>
            <a:ext cx="2340353" cy="2158827"/>
          </a:xfrm>
          <a:custGeom>
            <a:avLst/>
            <a:gdLst>
              <a:gd name="connsiteX0" fmla="*/ -2312 w 2340353"/>
              <a:gd name="connsiteY0" fmla="*/ -1077 h 2158827"/>
              <a:gd name="connsiteX1" fmla="*/ 1321662 w 2340353"/>
              <a:gd name="connsiteY1" fmla="*/ 799022 h 2158827"/>
              <a:gd name="connsiteX2" fmla="*/ 1940788 w 2340353"/>
              <a:gd name="connsiteY2" fmla="*/ 1380047 h 2158827"/>
              <a:gd name="connsiteX3" fmla="*/ 2340838 w 2340353"/>
              <a:gd name="connsiteY3" fmla="*/ 2161097 h 2158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0353" h="2158827">
                <a:moveTo>
                  <a:pt x="-2312" y="-1077"/>
                </a:moveTo>
                <a:cubicBezTo>
                  <a:pt x="218350" y="132272"/>
                  <a:pt x="997813" y="568834"/>
                  <a:pt x="1321662" y="799022"/>
                </a:cubicBezTo>
                <a:cubicBezTo>
                  <a:pt x="1645512" y="1029209"/>
                  <a:pt x="1770925" y="1153034"/>
                  <a:pt x="1940788" y="1380047"/>
                </a:cubicBezTo>
                <a:cubicBezTo>
                  <a:pt x="2110650" y="1607059"/>
                  <a:pt x="2274163" y="2030921"/>
                  <a:pt x="2340838" y="2161097"/>
                </a:cubicBezTo>
              </a:path>
            </a:pathLst>
          </a:cu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69635" name="직사각형 69634"/>
          <p:cNvSpPr txBox="1"/>
          <p:nvPr/>
        </p:nvSpPr>
        <p:spPr>
          <a:xfrm>
            <a:off x="0" y="508332"/>
            <a:ext cx="9144000" cy="410938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package com.myspring.pro27;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java.text.DateFormat;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java.util.Date;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java.util.Locale;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org.slf4j.Logger;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org.slf4j.LoggerFactory;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org.springframework.stereotype.Controller;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org.springframework.ui.Model;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org.springframework.web.bind.annotation.RequestMapping;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import org.springframework.web.bind.annotation.RequestMethod;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@Controller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public class HomeController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private static final Logger logger = LoggerFactory.getLogger(HomeController.class);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@RequestMapping(value = "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/main.do</a:t>
            </a:r>
            <a:r>
              <a:rPr lang="en-US" altLang="ko-KR" sz="1200" b="1">
                <a:latin typeface="한컴산뜻돋움"/>
                <a:ea typeface="한컴산뜻돋움"/>
              </a:rPr>
              <a:t>", method = RequestMethod.GET)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public String home(Locale locale, Model model)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return "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main</a:t>
            </a:r>
            <a:r>
              <a:rPr lang="en-US" altLang="ko-KR" sz="1200" b="1">
                <a:latin typeface="한컴산뜻돋움"/>
                <a:ea typeface="한컴산뜻돋움"/>
              </a:rPr>
              <a:t>";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27.10 JSP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에 타일즈 사용하기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41174"/>
            <a:ext cx="7335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http://localhost:8090/pro27/main.do</a:t>
            </a:r>
            <a:r>
              <a:rPr lang="ko-KR" altLang="en-US" sz="1200">
                <a:latin typeface="+mj-ea"/>
                <a:ea typeface="+mj-ea"/>
              </a:rPr>
              <a:t>로 요청하여 결과를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282148" y="1799231"/>
            <a:ext cx="5943600" cy="4034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/>
          <p:cNvSpPr txBox="1"/>
          <p:nvPr/>
        </p:nvSpPr>
        <p:spPr>
          <a:xfrm>
            <a:off x="1285616" y="5841081"/>
            <a:ext cx="5965096" cy="500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">
                <a:latin typeface="함초롬돋움"/>
                <a:ea typeface="함초롬돋움"/>
              </a:rPr>
              <a:t>e-mail:admin@test.com </a:t>
            </a:r>
          </a:p>
          <a:p>
            <a:pPr algn="ctr"/>
            <a:r>
              <a:rPr lang="en-US" altLang="ko-KR" sz="900">
                <a:latin typeface="함초롬돋움"/>
                <a:ea typeface="함초롬돋움"/>
              </a:rPr>
              <a:t>회사주소:서울시 강동구</a:t>
            </a:r>
          </a:p>
          <a:p>
            <a:pPr algn="ctr"/>
            <a:r>
              <a:rPr lang="en-US" altLang="ko-KR" sz="900">
                <a:latin typeface="함초롬돋움"/>
                <a:ea typeface="함초롬돋움"/>
              </a:rPr>
              <a:t>찾아오는 길:</a:t>
            </a:r>
            <a:r>
              <a:rPr lang="en-US" altLang="ko-KR" sz="900" u="sng">
                <a:latin typeface="함초롬돋움"/>
                <a:ea typeface="함초롬돋움"/>
              </a:rPr>
              <a:t>약도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27.11 JSP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에 회원 목록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40565"/>
            <a:ext cx="7714542" cy="44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먼저 </a:t>
            </a:r>
            <a:r>
              <a:rPr lang="en-US" altLang="ko-KR" sz="1200">
                <a:latin typeface="+mj-ea"/>
                <a:ea typeface="+mj-ea"/>
              </a:rPr>
              <a:t>tiles_member.xml</a:t>
            </a:r>
            <a:r>
              <a:rPr lang="ko-KR" altLang="en-US" sz="1200">
                <a:latin typeface="+mj-ea"/>
                <a:ea typeface="+mj-ea"/>
              </a:rPr>
              <a:t>에 </a:t>
            </a:r>
            <a:r>
              <a:rPr lang="en-US" altLang="ko-KR" sz="1200">
                <a:latin typeface="+mj-ea"/>
                <a:ea typeface="+mj-ea"/>
              </a:rPr>
              <a:t>/member/listMember.do</a:t>
            </a:r>
            <a:r>
              <a:rPr lang="ko-KR" altLang="en-US" sz="1200">
                <a:latin typeface="+mj-ea"/>
                <a:ea typeface="+mj-ea"/>
              </a:rPr>
              <a:t>로 요청했을 때 표시할 </a:t>
            </a:r>
            <a:r>
              <a:rPr lang="en-US" altLang="ko-KR" sz="1200">
                <a:latin typeface="+mj-ea"/>
                <a:ea typeface="+mj-ea"/>
              </a:rPr>
              <a:t>&lt;definition&gt; </a:t>
            </a:r>
            <a:r>
              <a:rPr lang="ko-KR" altLang="en-US" sz="1200">
                <a:latin typeface="+mj-ea"/>
                <a:ea typeface="+mj-ea"/>
              </a:rPr>
              <a:t>태그를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 name</a:t>
            </a:r>
            <a:r>
              <a:rPr lang="ko-KR" altLang="en-US" sz="1200">
                <a:latin typeface="+mj-ea"/>
                <a:ea typeface="+mj-ea"/>
              </a:rPr>
              <a:t>의 값은 </a:t>
            </a:r>
            <a:r>
              <a:rPr lang="en-US" altLang="ko-KR" sz="1200">
                <a:latin typeface="+mj-ea"/>
                <a:ea typeface="+mj-ea"/>
              </a:rPr>
              <a:t>URL </a:t>
            </a:r>
            <a:r>
              <a:rPr lang="ko-KR" altLang="en-US" sz="1200">
                <a:latin typeface="+mj-ea"/>
                <a:ea typeface="+mj-ea"/>
              </a:rPr>
              <a:t>요청명에서 </a:t>
            </a:r>
            <a:r>
              <a:rPr lang="en-US" altLang="ko-KR" sz="1200">
                <a:latin typeface="+mj-ea"/>
                <a:ea typeface="+mj-ea"/>
              </a:rPr>
              <a:t>.do</a:t>
            </a:r>
            <a:r>
              <a:rPr lang="ko-KR" altLang="en-US" sz="1200">
                <a:latin typeface="+mj-ea"/>
                <a:ea typeface="+mj-ea"/>
              </a:rPr>
              <a:t>를 제외한 요청명과 일치해야 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32518" y="2141378"/>
            <a:ext cx="6772068" cy="18660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827" name="직선 연결선 77826"/>
          <p:cNvCxnSpPr/>
          <p:nvPr/>
        </p:nvCxnSpPr>
        <p:spPr>
          <a:xfrm>
            <a:off x="4150349" y="2852332"/>
            <a:ext cx="1475774" cy="248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27.11 JSP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에 회원 목록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77828" name="직사각형 77827"/>
          <p:cNvSpPr txBox="1"/>
          <p:nvPr/>
        </p:nvSpPr>
        <p:spPr>
          <a:xfrm>
            <a:off x="-1" y="1433708"/>
            <a:ext cx="9144001" cy="4479412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&lt;?xml version="1.0" encoding="UTF-8" ?&gt;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&lt;!DOCTYPE tiles-definitions PUBLIC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"-//Apache Software Foundation//DTD Tiles Configuration 2.0//EN"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"http://tiles.apache.org/dtds/tiles-config_2_0.dtd"&gt;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&lt;tiles-definitions&gt;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&lt;definition name="baseLayout"  template="/WEB-INF/views/common/layout.jsp"&gt;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&lt;put-attribute name="title" value="" /&gt;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&lt;put-attribute name="header" value="/WEB-INF/views/common/header.jsp" /&gt;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&lt;put-attribute name="side" value="/WEB-INF/views/common/side.jsp" /&gt;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&lt;put-attribute name="body" value="" /&gt;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&lt;put-attribute name="footer" value="/WEB-INF/views/common/footer.jsp" /&gt;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&lt;/definition&gt;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&lt;definition name="main" extends="baseLayout"&gt;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&lt;put-attribute name="title" value="메인페이지" /&gt;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&lt;put-attribute name="body" value="/WEB-INF/views/main.jsp" /&gt;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&lt;/definition&gt;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   &lt;definition name="/member/listMembers" extends="baseLayout"&gt;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      &lt;put-attribute name="title" value="회원목록창" /&gt;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      &lt;put-attribute name="body" value="/WEB-INF/views/member/listMembers.jsp" /&gt;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   &lt;/definition&gt;</a:t>
            </a:r>
          </a:p>
          <a:p>
            <a:pPr>
              <a:defRPr/>
            </a:pPr>
            <a:endParaRPr lang="en-US" altLang="ko-KR" sz="1200" b="1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산뜻돋움"/>
                <a:ea typeface="한컴산뜻돋움"/>
              </a:rPr>
              <a:t>&lt;/tiles-definitions&gt;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8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27.11 JSP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에 회원 목록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8" y="1395311"/>
            <a:ext cx="7464285" cy="45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브라우저에서 컨트롤러 요청 시 요청명에 대해 뷰이름을 가져옵니다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그리고 다시 </a:t>
            </a:r>
            <a:r>
              <a:rPr lang="en-US" altLang="ko-KR" sz="1200">
                <a:latin typeface="+mj-ea"/>
                <a:ea typeface="+mj-ea"/>
              </a:rPr>
              <a:t>ModelAndView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객체에 설정한 후 뷰리졸버로 반환합니다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581797" y="1836668"/>
            <a:ext cx="5705760" cy="50213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851" name="직선 연결선 78850"/>
          <p:cNvCxnSpPr/>
          <p:nvPr/>
        </p:nvCxnSpPr>
        <p:spPr>
          <a:xfrm>
            <a:off x="1967697" y="5456636"/>
            <a:ext cx="3261579" cy="248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52" name="직사각형 78851"/>
          <p:cNvSpPr/>
          <p:nvPr/>
        </p:nvSpPr>
        <p:spPr>
          <a:xfrm>
            <a:off x="1843681" y="2691114"/>
            <a:ext cx="5134199" cy="483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853" name="자유형 78852"/>
          <p:cNvSpPr/>
          <p:nvPr/>
        </p:nvSpPr>
        <p:spPr>
          <a:xfrm>
            <a:off x="5303044" y="3151674"/>
            <a:ext cx="2224684" cy="2360324"/>
          </a:xfrm>
          <a:custGeom>
            <a:avLst/>
            <a:gdLst>
              <a:gd name="connsiteX0" fmla="*/ 1400175 w 2224684"/>
              <a:gd name="connsiteY0" fmla="*/ -3466 h 2360324"/>
              <a:gd name="connsiteX1" fmla="*/ 2185986 w 2224684"/>
              <a:gd name="connsiteY1" fmla="*/ 2187283 h 2360324"/>
              <a:gd name="connsiteX2" fmla="*/ -4763 w 2224684"/>
              <a:gd name="connsiteY2" fmla="*/ 2223002 h 2360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4684" h="2360324">
                <a:moveTo>
                  <a:pt x="1400175" y="-3466"/>
                </a:moveTo>
                <a:cubicBezTo>
                  <a:pt x="1531143" y="361658"/>
                  <a:pt x="2420143" y="1816205"/>
                  <a:pt x="2185986" y="2187283"/>
                </a:cubicBezTo>
                <a:cubicBezTo>
                  <a:pt x="1951830" y="2558361"/>
                  <a:pt x="360362" y="2217049"/>
                  <a:pt x="-4763" y="2223002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메이븐 환경 변수 설정하기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5556" y="1345960"/>
            <a:ext cx="6500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다시 환경 변수창에서 확인을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391506" y="1622959"/>
            <a:ext cx="4049051" cy="3724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564296" y="3485105"/>
            <a:ext cx="2464904" cy="2420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27.11 JSP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에 회원 목록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77828" name="직사각형 77827"/>
          <p:cNvSpPr txBox="1"/>
          <p:nvPr/>
        </p:nvSpPr>
        <p:spPr>
          <a:xfrm>
            <a:off x="0" y="1375031"/>
            <a:ext cx="9144001" cy="392848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 :                    :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@Controller("memberController")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@EnableAspectJAutoProxy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public class MemberControllerImpl   implements MemberController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private static final Logger logger = LoggerFactory.getLogger(MemberControllerImpl.class);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@Autowired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private MemberService memberService;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@Autowired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private MemberVO memberVO 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@Override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@RequestMapping(value="/member/listMembers.do" ,method = RequestMethod.GET)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public ModelAndView listMembers(HttpServletRequest request, HttpServletResponse response) throws Exception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String viewName = getViewName(request);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logger.debug("viewName: "+ viewName);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List membersList = memberService.listMembers();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ModelAndView mav = new ModelAndView(viewName);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mav.addObject("membersList", membersList);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return mav;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:                   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27.11 JSP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에 회원 목록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8" y="1451112"/>
            <a:ext cx="7545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톰캣을 재실행한 후 </a:t>
            </a:r>
            <a:r>
              <a:rPr lang="en-US" altLang="ko-KR" sz="1200">
                <a:latin typeface="+mj-ea"/>
                <a:ea typeface="+mj-ea"/>
              </a:rPr>
              <a:t>http://localhost:8090/pro27/member/listMembers.do</a:t>
            </a:r>
            <a:r>
              <a:rPr lang="ko-KR" altLang="en-US" sz="1200">
                <a:latin typeface="+mj-ea"/>
                <a:ea typeface="+mj-ea"/>
              </a:rPr>
              <a:t>로 요청합니다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161101" y="1887137"/>
            <a:ext cx="5943600" cy="40347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 기능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90870"/>
            <a:ext cx="7871791" cy="45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먼저 타일즈를 설정합니다</a:t>
            </a:r>
            <a:r>
              <a:rPr lang="en-US" altLang="ko-KR" sz="1200">
                <a:latin typeface="+mj-ea"/>
                <a:ea typeface="+mj-ea"/>
              </a:rPr>
              <a:t>. tiles_member.xml</a:t>
            </a:r>
            <a:r>
              <a:rPr lang="ko-KR" altLang="en-US" sz="1200">
                <a:latin typeface="+mj-ea"/>
                <a:ea typeface="+mj-ea"/>
              </a:rPr>
              <a:t>에 요청했을 때 로그인창을 나타내주는 </a:t>
            </a:r>
            <a:r>
              <a:rPr lang="en-US" altLang="ko-KR" sz="1200">
                <a:latin typeface="+mj-ea"/>
                <a:ea typeface="+mj-ea"/>
              </a:rPr>
              <a:t>&lt;definition&gt; </a:t>
            </a:r>
            <a:r>
              <a:rPr lang="ko-KR" altLang="en-US" sz="1200">
                <a:latin typeface="+mj-ea"/>
                <a:ea typeface="+mj-ea"/>
              </a:rPr>
              <a:t>태그를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67292" y="1952535"/>
            <a:ext cx="6902520" cy="1939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899" name="직선 연결선 80898"/>
          <p:cNvCxnSpPr/>
          <p:nvPr/>
        </p:nvCxnSpPr>
        <p:spPr>
          <a:xfrm>
            <a:off x="3741103" y="2207457"/>
            <a:ext cx="10913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900" name="그림 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461051" y="4131669"/>
            <a:ext cx="5943600" cy="20250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0901" name="직선 연결선 80900"/>
          <p:cNvCxnSpPr/>
          <p:nvPr/>
        </p:nvCxnSpPr>
        <p:spPr>
          <a:xfrm>
            <a:off x="3145835" y="3236777"/>
            <a:ext cx="3720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902" name="직선 화살표 연결선 80901"/>
          <p:cNvCxnSpPr/>
          <p:nvPr/>
        </p:nvCxnSpPr>
        <p:spPr>
          <a:xfrm rot="16200000" flipH="1">
            <a:off x="4770425" y="3720435"/>
            <a:ext cx="2071040" cy="11781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 기능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983" y="1560443"/>
            <a:ext cx="7573617" cy="26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로그인창에서 입력한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와 비밀번호로 회원 정보를 조회하는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매퍼 파일에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56744" y="1936441"/>
            <a:ext cx="6723615" cy="2339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923" name="직선 연결선 81922"/>
          <p:cNvCxnSpPr/>
          <p:nvPr/>
        </p:nvCxnSpPr>
        <p:spPr>
          <a:xfrm>
            <a:off x="4536504" y="2160240"/>
            <a:ext cx="8184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 기능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382187"/>
            <a:ext cx="7553738" cy="263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MemberControllerImpl </a:t>
            </a:r>
            <a:r>
              <a:rPr lang="ko-KR" altLang="en-US" sz="1200">
                <a:latin typeface="+mj-ea"/>
                <a:ea typeface="+mj-ea"/>
              </a:rPr>
              <a:t>클래스를 다음과 같이 수정합니다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82954" name="그룹 82953"/>
          <p:cNvGrpSpPr/>
          <p:nvPr/>
        </p:nvGrpSpPr>
        <p:grpSpPr>
          <a:xfrm>
            <a:off x="432048" y="1659186"/>
            <a:ext cx="6803749" cy="5006822"/>
            <a:chOff x="961403" y="1659186"/>
            <a:chExt cx="6803749" cy="5006822"/>
          </a:xfrm>
        </p:grpSpPr>
        <p:pic>
          <p:nvPicPr>
            <p:cNvPr id="829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961403" y="1659186"/>
              <a:ext cx="6803749" cy="50068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2947" name="직선 연결선 82946"/>
            <p:cNvCxnSpPr/>
            <p:nvPr/>
          </p:nvCxnSpPr>
          <p:spPr>
            <a:xfrm flipV="1">
              <a:off x="5601320" y="1909822"/>
              <a:ext cx="1636991" cy="1240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48" name="직선 연결선 82947"/>
            <p:cNvCxnSpPr/>
            <p:nvPr/>
          </p:nvCxnSpPr>
          <p:spPr>
            <a:xfrm>
              <a:off x="3443469" y="3125164"/>
              <a:ext cx="1872617" cy="1240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49" name="직선 연결선 82948"/>
            <p:cNvCxnSpPr/>
            <p:nvPr/>
          </p:nvCxnSpPr>
          <p:spPr>
            <a:xfrm>
              <a:off x="3096228" y="5221009"/>
              <a:ext cx="70688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50" name="직선 연결선 82949"/>
            <p:cNvCxnSpPr/>
            <p:nvPr/>
          </p:nvCxnSpPr>
          <p:spPr>
            <a:xfrm>
              <a:off x="4038738" y="4514127"/>
              <a:ext cx="942509" cy="1240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51" name="자유형 82950"/>
            <p:cNvSpPr/>
            <p:nvPr/>
          </p:nvSpPr>
          <p:spPr>
            <a:xfrm>
              <a:off x="1072752" y="3115717"/>
              <a:ext cx="3951273" cy="2551662"/>
            </a:xfrm>
            <a:custGeom>
              <a:avLst/>
              <a:gdLst>
                <a:gd name="connsiteX0" fmla="*/ 3951685 w 3951273"/>
                <a:gd name="connsiteY0" fmla="*/ -3227 h 2551662"/>
                <a:gd name="connsiteX1" fmla="*/ 3677841 w 3951273"/>
                <a:gd name="connsiteY1" fmla="*/ 568272 h 2551662"/>
                <a:gd name="connsiteX2" fmla="*/ 3392091 w 3951273"/>
                <a:gd name="connsiteY2" fmla="*/ 496835 h 2551662"/>
                <a:gd name="connsiteX3" fmla="*/ 1606153 w 3951273"/>
                <a:gd name="connsiteY3" fmla="*/ 425397 h 2551662"/>
                <a:gd name="connsiteX4" fmla="*/ 320278 w 3951273"/>
                <a:gd name="connsiteY4" fmla="*/ 437304 h 2551662"/>
                <a:gd name="connsiteX5" fmla="*/ 105966 w 3951273"/>
                <a:gd name="connsiteY5" fmla="*/ 1008804 h 2551662"/>
                <a:gd name="connsiteX6" fmla="*/ 34528 w 3951273"/>
                <a:gd name="connsiteY6" fmla="*/ 2413741 h 2551662"/>
                <a:gd name="connsiteX7" fmla="*/ 665560 w 3951273"/>
                <a:gd name="connsiteY7" fmla="*/ 2508991 h 255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51273" h="2551662">
                  <a:moveTo>
                    <a:pt x="3951685" y="-3227"/>
                  </a:moveTo>
                  <a:cubicBezTo>
                    <a:pt x="3906044" y="92022"/>
                    <a:pt x="3771107" y="484929"/>
                    <a:pt x="3677841" y="568272"/>
                  </a:cubicBezTo>
                  <a:cubicBezTo>
                    <a:pt x="3584575" y="651616"/>
                    <a:pt x="3737372" y="520647"/>
                    <a:pt x="3392091" y="496835"/>
                  </a:cubicBezTo>
                  <a:cubicBezTo>
                    <a:pt x="3046810" y="473022"/>
                    <a:pt x="2118122" y="435319"/>
                    <a:pt x="1606153" y="425397"/>
                  </a:cubicBezTo>
                  <a:cubicBezTo>
                    <a:pt x="1094185" y="415475"/>
                    <a:pt x="570310" y="340069"/>
                    <a:pt x="320278" y="437304"/>
                  </a:cubicBezTo>
                  <a:cubicBezTo>
                    <a:pt x="70247" y="534538"/>
                    <a:pt x="153591" y="679397"/>
                    <a:pt x="105966" y="1008804"/>
                  </a:cubicBezTo>
                  <a:cubicBezTo>
                    <a:pt x="58341" y="1338210"/>
                    <a:pt x="-58736" y="2163710"/>
                    <a:pt x="34528" y="2413741"/>
                  </a:cubicBezTo>
                  <a:cubicBezTo>
                    <a:pt x="127794" y="2663772"/>
                    <a:pt x="560388" y="2493116"/>
                    <a:pt x="665560" y="2508991"/>
                  </a:cubicBezTo>
                </a:path>
              </a:pathLst>
            </a:custGeom>
            <a:ln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  <p:cxnSp>
          <p:nvCxnSpPr>
            <p:cNvPr id="82952" name="직선 연결선 82951"/>
            <p:cNvCxnSpPr/>
            <p:nvPr/>
          </p:nvCxnSpPr>
          <p:spPr>
            <a:xfrm flipV="1">
              <a:off x="1774031" y="5708052"/>
              <a:ext cx="381000" cy="1190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953" name="그림 82952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264815" y="2606217"/>
            <a:ext cx="287918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 기능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69940" y="1401417"/>
            <a:ext cx="6897223" cy="5382662"/>
            <a:chOff x="266581" y="1409080"/>
            <a:chExt cx="8201025" cy="6885747"/>
          </a:xfrm>
        </p:grpSpPr>
        <p:pic>
          <p:nvPicPr>
            <p:cNvPr id="839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505119" y="1409080"/>
              <a:ext cx="7515225" cy="58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7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266581" y="1970227"/>
              <a:ext cx="8201025" cy="6324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3972" name="직선 연결선 83971"/>
          <p:cNvCxnSpPr/>
          <p:nvPr/>
        </p:nvCxnSpPr>
        <p:spPr>
          <a:xfrm>
            <a:off x="5427700" y="4501725"/>
            <a:ext cx="10541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973" name="설명선 1(테두리 및 강조선) 83972"/>
          <p:cNvSpPr/>
          <p:nvPr/>
        </p:nvSpPr>
        <p:spPr>
          <a:xfrm>
            <a:off x="6519027" y="5760640"/>
            <a:ext cx="2624973" cy="892904"/>
          </a:xfrm>
          <a:prstGeom prst="accentBorderCallout1">
            <a:avLst>
              <a:gd name="adj1" fmla="val 18750"/>
              <a:gd name="adj2" fmla="val -4236"/>
              <a:gd name="adj3" fmla="val -134291"/>
              <a:gd name="adj4" fmla="val -21692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sz="1100"/>
              <a:t>required=true </a:t>
            </a:r>
            <a:r>
              <a:rPr lang="ko-KR" altLang="en-US" sz="1100"/>
              <a:t>이거나 생략이면</a:t>
            </a:r>
          </a:p>
          <a:p>
            <a:r>
              <a:rPr lang="ko-KR" altLang="en-US" sz="1100"/>
              <a:t>"</a:t>
            </a:r>
            <a:r>
              <a:rPr lang="en-US" altLang="ko-KR" sz="1100"/>
              <a:t>result</a:t>
            </a:r>
            <a:r>
              <a:rPr lang="ko-KR" altLang="en-US" sz="1100"/>
              <a:t>"</a:t>
            </a:r>
            <a:r>
              <a:rPr lang="en-US" altLang="ko-KR" sz="1100"/>
              <a:t> </a:t>
            </a:r>
            <a:r>
              <a:rPr lang="ko-KR" altLang="en-US" sz="1100"/>
              <a:t>키값(매개변수)이 없을 때 오류발생시킴</a:t>
            </a:r>
          </a:p>
          <a:p>
            <a:r>
              <a:rPr lang="en-US" altLang="ko-KR" sz="1100"/>
              <a:t>false</a:t>
            </a:r>
            <a:r>
              <a:rPr lang="ko-KR" altLang="en-US" sz="1100"/>
              <a:t>이면 </a:t>
            </a:r>
            <a:r>
              <a:rPr lang="en-US" altLang="ko-KR" sz="1100"/>
              <a:t>null</a:t>
            </a:r>
            <a:r>
              <a:rPr lang="ko-KR" altLang="en-US" sz="1100"/>
              <a:t>값 발생시켜 오류방지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77828" name="직사각형 77827"/>
          <p:cNvSpPr txBox="1"/>
          <p:nvPr/>
        </p:nvSpPr>
        <p:spPr>
          <a:xfrm>
            <a:off x="-1" y="549788"/>
            <a:ext cx="9144001" cy="55824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@Override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@RequestMapping(value = "/member/login.do", method = RequestMethod.POST)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public ModelAndView 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login</a:t>
            </a:r>
            <a:r>
              <a:rPr lang="en-US" altLang="ko-KR" sz="1200" b="1">
                <a:latin typeface="한컴산뜻돋움"/>
                <a:ea typeface="한컴산뜻돋움"/>
              </a:rPr>
              <a:t>(@ModelAttribute("member") MemberVO member,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		</a:t>
            </a:r>
            <a:r>
              <a:rPr lang="en-US" altLang="ko-KR" sz="1200" b="1">
                <a:latin typeface="한컴산뜻돋움"/>
                <a:ea typeface="한컴산뜻돋움"/>
              </a:rPr>
              <a:t>              RedirectAttributes rAttr,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                       HttpServletRequest request, HttpServletResponse response) throws Exception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ModelAndView mav = new ModelAndView();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memberVO = memberService.login(member);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if(memberVO != null)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  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 HttpSession session = request.getSession();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    session.setAttribute("member", memberVO);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    session.setAttribute("isLogOn", true);</a:t>
            </a: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    mav.setViewName("redirect:/member/listMembers.do");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}else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  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 rAttr.addAttribute("result","loginFailed");</a:t>
            </a: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    mav.setViewName("redirect:/member/loginForm.do");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return mav;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@Override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@RequestMapping(value = "/member/logout.do", method =  RequestMethod.GET)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public ModelAndView l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ogout</a:t>
            </a:r>
            <a:r>
              <a:rPr lang="en-US" altLang="ko-KR" sz="1200" b="1">
                <a:latin typeface="한컴산뜻돋움"/>
                <a:ea typeface="한컴산뜻돋움"/>
              </a:rPr>
              <a:t>(HttpServletRequest request, HttpServletResponse response) throws Exception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HttpSession session = request.getSession();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session.removeAttribute("member");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ea typeface="한컴산뜻돋움"/>
              </a:rPr>
              <a:t>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session.removeAttribute("isLogOn");</a:t>
            </a: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ModelAndView mav = new ModelAndView();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mav.setViewName("redirect:/member/listMembers.do");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return mav;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}</a:t>
            </a:r>
            <a:r>
              <a:rPr lang="en-US" altLang="ko-KR" sz="1200" b="1">
                <a:ea typeface="한컴산뜻돋움"/>
              </a:rPr>
              <a:t>	</a:t>
            </a:r>
            <a:endParaRPr lang="en-US" altLang="ko-KR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27.11 JSP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에 회원 목록 표시하기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77828" name="직사각형 77827"/>
          <p:cNvSpPr txBox="1"/>
          <p:nvPr/>
        </p:nvSpPr>
        <p:spPr>
          <a:xfrm>
            <a:off x="0" y="1433708"/>
            <a:ext cx="9144000" cy="2279137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@RequestMapping(value = "/member/*Form.do", method =  RequestMethod.GET)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private ModelAndView form(@RequestParam(value= "result", required=false) String result,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			</a:t>
            </a:r>
            <a:r>
              <a:rPr lang="en-US" altLang="ko-KR" sz="1200" b="1">
                <a:latin typeface="한컴산뜻돋움"/>
                <a:ea typeface="한컴산뜻돋움"/>
              </a:rPr>
              <a:t>       HttpServletRequest request, 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			</a:t>
            </a:r>
            <a:r>
              <a:rPr lang="en-US" altLang="ko-KR" sz="1200" b="1">
                <a:latin typeface="한컴산뜻돋움"/>
                <a:ea typeface="한컴산뜻돋움"/>
              </a:rPr>
              <a:t>       HttpServletResponse response) throws Exception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String viewName = getViewName(request);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ModelAndView mav = new ModelAndView();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mav.addObject("result",result);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mav.setViewName(viewName);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return mav;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 기능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70383"/>
            <a:ext cx="7613374" cy="447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Service </a:t>
            </a:r>
            <a:r>
              <a:rPr lang="ko-KR" altLang="en-US" sz="1200">
                <a:latin typeface="+mj-ea"/>
                <a:ea typeface="+mj-ea"/>
              </a:rPr>
              <a:t>클래스에서는 다시 </a:t>
            </a:r>
            <a:r>
              <a:rPr lang="en-US" altLang="ko-KR" sz="1200">
                <a:latin typeface="+mj-ea"/>
                <a:ea typeface="+mj-ea"/>
              </a:rPr>
              <a:t>MemberDAO</a:t>
            </a:r>
            <a:r>
              <a:rPr lang="ko-KR" altLang="en-US" sz="1200">
                <a:latin typeface="+mj-ea"/>
                <a:ea typeface="+mj-ea"/>
              </a:rPr>
              <a:t>의 </a:t>
            </a:r>
            <a:r>
              <a:rPr lang="en-US" altLang="ko-KR" sz="1200">
                <a:latin typeface="+mj-ea"/>
                <a:ea typeface="+mj-ea"/>
              </a:rPr>
              <a:t>loginById() </a:t>
            </a:r>
            <a:r>
              <a:rPr lang="ko-KR" altLang="en-US" sz="1200">
                <a:latin typeface="+mj-ea"/>
                <a:ea typeface="+mj-ea"/>
              </a:rPr>
              <a:t>메서드를 호출하면서 전달된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와 비밀번호를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전달하도록 구현합니다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62737" y="2032048"/>
            <a:ext cx="7060717" cy="1982526"/>
          </a:xfrm>
          <a:prstGeom prst="rect">
            <a:avLst/>
          </a:prstGeom>
          <a:noFill/>
          <a:ln>
            <a:noFill/>
          </a:ln>
        </p:spPr>
      </p:pic>
      <p:sp>
        <p:nvSpPr>
          <p:cNvPr id="84995" name="직사각형 84994"/>
          <p:cNvSpPr txBox="1"/>
          <p:nvPr/>
        </p:nvSpPr>
        <p:spPr>
          <a:xfrm>
            <a:off x="-1" y="4053083"/>
            <a:ext cx="9144001" cy="2469637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    :                     :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@Service("memberService")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@Transactional(propagation = Propagation.REQUIRED)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public class MemberServiceImpl implements MemberService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@Autowired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private MemberDAO memberDAO;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   :                      :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@Override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public MemberVO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 login(</a:t>
            </a:r>
            <a:r>
              <a:rPr lang="en-US" altLang="ko-KR" sz="1200" b="1">
                <a:latin typeface="한컴산뜻돋움"/>
                <a:ea typeface="한컴산뜻돋움"/>
              </a:rPr>
              <a:t>MemberVO memberVO) throws Exception{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return memberDAO.loginById(memberVO);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 기능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00809"/>
            <a:ext cx="7464285" cy="44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Service </a:t>
            </a:r>
            <a:r>
              <a:rPr lang="ko-KR" altLang="en-US" sz="1200">
                <a:latin typeface="+mj-ea"/>
                <a:ea typeface="+mj-ea"/>
              </a:rPr>
              <a:t>클래스에서 전달된 </a:t>
            </a:r>
            <a:r>
              <a:rPr lang="en-US" altLang="ko-KR" sz="1200">
                <a:latin typeface="+mj-ea"/>
                <a:ea typeface="+mj-ea"/>
              </a:rPr>
              <a:t>memberVO </a:t>
            </a:r>
            <a:r>
              <a:rPr lang="ko-KR" altLang="en-US" sz="1200">
                <a:latin typeface="+mj-ea"/>
                <a:ea typeface="+mj-ea"/>
              </a:rPr>
              <a:t>객체를 다시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문으로 전달하여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와 비밀번호를 이용해 회원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정보를 조회하도록 </a:t>
            </a:r>
            <a:r>
              <a:rPr lang="en-US" altLang="ko-KR" sz="1200">
                <a:latin typeface="+mj-ea"/>
                <a:ea typeface="+mj-ea"/>
              </a:rPr>
              <a:t>DAO </a:t>
            </a:r>
            <a:r>
              <a:rPr lang="ko-KR" altLang="en-US" sz="1200">
                <a:latin typeface="+mj-ea"/>
                <a:ea typeface="+mj-ea"/>
              </a:rPr>
              <a:t>클래스를 수정합니다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67913" y="1962473"/>
            <a:ext cx="6901277" cy="1877845"/>
          </a:xfrm>
          <a:prstGeom prst="rect">
            <a:avLst/>
          </a:prstGeom>
          <a:noFill/>
          <a:ln>
            <a:noFill/>
          </a:ln>
        </p:spPr>
      </p:pic>
      <p:sp>
        <p:nvSpPr>
          <p:cNvPr id="86019" name="직사각형 86018"/>
          <p:cNvSpPr txBox="1"/>
          <p:nvPr/>
        </p:nvSpPr>
        <p:spPr>
          <a:xfrm>
            <a:off x="-1" y="3888432"/>
            <a:ext cx="9144001" cy="2281862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               :                     :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@Repository("memberDAO")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public class MemberDAOImpl implements MemberDAO 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@Autowired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private SqlSession sqlSession;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                    :                     :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@Override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public MemberVO loginById(MemberVO memberVO) throws DataAccessException{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  MemberVO vo = sqlSession.selectOne("mapper.member.loginById",memberVO);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	</a:t>
            </a:r>
            <a:r>
              <a:rPr lang="en-US" altLang="ko-KR" sz="1200" b="1">
                <a:latin typeface="한컴산뜻돋움"/>
                <a:ea typeface="한컴산뜻돋움"/>
              </a:rPr>
              <a:t>return vo;</a:t>
            </a:r>
          </a:p>
          <a:p>
            <a:pPr>
              <a:defRPr/>
            </a:pPr>
            <a:r>
              <a:rPr lang="en-US" altLang="ko-KR" sz="1200" b="1">
                <a:ea typeface="한컴산뜻돋움"/>
              </a:rPr>
              <a:t>	</a:t>
            </a: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메이븐 환경 변수 설정하기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50504"/>
            <a:ext cx="7255565" cy="447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정상적으로 설치되었는지 확인하기 위해 명령 프롬프트에서 </a:t>
            </a:r>
            <a:r>
              <a:rPr lang="en-US" altLang="ko-KR" sz="1200">
                <a:latin typeface="+mj-ea"/>
                <a:ea typeface="+mj-ea"/>
              </a:rPr>
              <a:t>mvn</a:t>
            </a:r>
            <a:r>
              <a:rPr lang="ko-KR" altLang="en-US" sz="1200">
                <a:latin typeface="+mj-ea"/>
                <a:ea typeface="+mj-ea"/>
              </a:rPr>
              <a:t>을 입력하고 엔터키를 누릅니다</a:t>
            </a:r>
            <a:r>
              <a:rPr lang="en-US" altLang="ko-KR" sz="1200">
                <a:latin typeface="+mj-ea"/>
                <a:ea typeface="+mj-ea"/>
              </a:rPr>
              <a:t>. 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다음과 같은 메이븐 관련 메시지가 표시되면 제대로 설치된 것입니다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719676" y="2012169"/>
            <a:ext cx="5406681" cy="3357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2872409" y="2802835"/>
            <a:ext cx="427382" cy="2186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8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 기능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50504"/>
            <a:ext cx="7653130" cy="447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마지막으로 </a:t>
            </a: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파일을 구현할 차례입니다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또한 컨트롤러에서 설정한 세션의 속성인 </a:t>
            </a:r>
            <a:r>
              <a:rPr lang="en-US" altLang="ko-KR" sz="1200">
                <a:latin typeface="+mj-ea"/>
                <a:ea typeface="+mj-ea"/>
              </a:rPr>
              <a:t>isLogOn</a:t>
            </a:r>
            <a:r>
              <a:rPr lang="ko-KR" altLang="en-US" sz="1200">
                <a:latin typeface="+mj-ea"/>
                <a:ea typeface="+mj-ea"/>
              </a:rPr>
              <a:t>의 값이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true</a:t>
            </a:r>
            <a:r>
              <a:rPr lang="ko-KR" altLang="en-US" sz="1200">
                <a:latin typeface="+mj-ea"/>
                <a:ea typeface="+mj-ea"/>
              </a:rPr>
              <a:t>이면 회원 이름과 로그아웃이 표시되도록 </a:t>
            </a:r>
            <a:r>
              <a:rPr lang="en-US" altLang="ko-KR" sz="1200">
                <a:latin typeface="+mj-ea"/>
                <a:ea typeface="+mj-ea"/>
              </a:rPr>
              <a:t>header.jsp</a:t>
            </a:r>
            <a:r>
              <a:rPr lang="ko-KR" altLang="en-US" sz="1200">
                <a:latin typeface="+mj-ea"/>
                <a:ea typeface="+mj-ea"/>
              </a:rPr>
              <a:t>를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7047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912019" y="4635725"/>
            <a:ext cx="5943600" cy="2025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7049" name="직사각형 87048"/>
          <p:cNvSpPr/>
          <p:nvPr/>
        </p:nvSpPr>
        <p:spPr>
          <a:xfrm>
            <a:off x="8305200" y="5320800"/>
            <a:ext cx="507600" cy="2988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7051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3168352" y="2420953"/>
            <a:ext cx="584835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pic>
        <p:nvPicPr>
          <p:cNvPr id="87052" name="Picture 2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432048" y="2012169"/>
            <a:ext cx="6962362" cy="4399826"/>
          </a:xfrm>
          <a:prstGeom prst="rect">
            <a:avLst/>
          </a:prstGeom>
          <a:noFill/>
          <a:ln>
            <a:noFill/>
          </a:ln>
        </p:spPr>
      </p:pic>
      <p:sp>
        <p:nvSpPr>
          <p:cNvPr id="87053" name="직사각형 87048"/>
          <p:cNvSpPr/>
          <p:nvPr/>
        </p:nvSpPr>
        <p:spPr>
          <a:xfrm>
            <a:off x="7651506" y="2521866"/>
            <a:ext cx="1239285" cy="48482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7054" name="직선 화살표 연결선 87053"/>
          <p:cNvCxnSpPr>
            <a:endCxn id="87049" idx="1"/>
          </p:cNvCxnSpPr>
          <p:nvPr/>
        </p:nvCxnSpPr>
        <p:spPr>
          <a:xfrm>
            <a:off x="6506625" y="4638141"/>
            <a:ext cx="1798575" cy="8320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55" name="직선 화살표 연결선 87054"/>
          <p:cNvCxnSpPr>
            <a:endCxn id="87053" idx="1"/>
          </p:cNvCxnSpPr>
          <p:nvPr/>
        </p:nvCxnSpPr>
        <p:spPr>
          <a:xfrm flipV="1">
            <a:off x="6419815" y="2764277"/>
            <a:ext cx="1231691" cy="1129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직사각형 86018"/>
          <p:cNvSpPr txBox="1"/>
          <p:nvPr/>
        </p:nvSpPr>
        <p:spPr>
          <a:xfrm>
            <a:off x="-1" y="0"/>
            <a:ext cx="9144001" cy="67894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pageEncoding="UTF-8"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isELIgnored="false" %&gt;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&lt;%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request.setCharacterEncoding("UTF-8");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%&gt; 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&lt;c:set var="contextPath"  value="${pageContext.request.contextPath}"  /&gt;</a:t>
            </a:r>
          </a:p>
          <a:p>
            <a:pPr>
              <a:defRPr/>
            </a:pPr>
            <a:endParaRPr lang="en-US" altLang="ko-KR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&lt;!DOCTYPE html&gt;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&lt;html&gt;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&lt;head&gt;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&lt;meta charset="UTF-8"&gt;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&lt;title&gt;헤더&lt;/title&gt;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&lt;/head&gt;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&lt;body&gt;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&lt;table border=0  width="100%"&gt;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&lt;tr&gt;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&lt;td&gt;</a:t>
            </a:r>
          </a:p>
          <a:p>
            <a:pPr>
              <a:defRPr/>
            </a:pPr>
            <a:r>
              <a:rPr lang="en-US" altLang="ko-KR" sz="1000" b="1">
                <a:ea typeface="한컴산뜻돋움"/>
              </a:rPr>
              <a:t>		</a:t>
            </a:r>
            <a:r>
              <a:rPr lang="en-US" altLang="ko-KR" sz="1000" b="1">
                <a:latin typeface="한컴산뜻돋움"/>
                <a:ea typeface="한컴산뜻돋움"/>
              </a:rPr>
              <a:t>&lt;a href="${contextPath}/main.do"&gt;</a:t>
            </a:r>
          </a:p>
          <a:p>
            <a:pPr>
              <a:defRPr/>
            </a:pPr>
            <a:r>
              <a:rPr lang="en-US" altLang="ko-KR" sz="1000" b="1">
                <a:ea typeface="한컴산뜻돋움"/>
              </a:rPr>
              <a:t>			</a:t>
            </a:r>
            <a:r>
              <a:rPr lang="en-US" altLang="ko-KR" sz="1000" b="1">
                <a:latin typeface="한컴산뜻돋움"/>
                <a:ea typeface="한컴산뜻돋움"/>
              </a:rPr>
              <a:t>&lt;img src="${contextPath}/resources/image/duke_swing.gif"  /&gt;</a:t>
            </a:r>
          </a:p>
          <a:p>
            <a:pPr>
              <a:defRPr/>
            </a:pPr>
            <a:r>
              <a:rPr lang="en-US" altLang="ko-KR" sz="1000" b="1">
                <a:ea typeface="한컴산뜻돋움"/>
              </a:rPr>
              <a:t>		</a:t>
            </a:r>
            <a:r>
              <a:rPr lang="en-US" altLang="ko-KR" sz="1000" b="1">
                <a:latin typeface="한컴산뜻돋움"/>
                <a:ea typeface="한컴산뜻돋움"/>
              </a:rPr>
              <a:t>&lt;/a&gt;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&lt;/td&gt;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&lt;td&gt;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 &lt;h1&gt;&lt;font size=30&gt;스프링실습 홈페이지!!&lt;/font&gt;&lt;/h1&gt;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&lt;/td&gt;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&lt;td&gt;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 &lt;!-- &lt;a href="#"&gt;&lt;h3&gt;로그인&lt;/h3&gt;&lt;/a&gt; --&gt;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 &lt;c:choose&gt;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    &lt;c:when test="${isLogOn == true  &amp;&amp; member!= null}"&gt;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      &lt;h3&gt;환영합니다. ${member.name }님!&lt;/h3&gt;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      &lt;a href="${contextPath}/member/logout.do"&gt;&lt;h3&gt;로그아웃&lt;/h3&gt;&lt;/a&gt;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    &lt;/c:when&gt;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    &lt;c:otherwise&gt;</a:t>
            </a:r>
          </a:p>
          <a:p>
            <a:pPr>
              <a:defRPr/>
            </a:pPr>
            <a:r>
              <a:rPr lang="en-US" altLang="ko-KR" sz="1000" b="1">
                <a:ea typeface="한컴산뜻돋움"/>
              </a:rPr>
              <a:t>	</a:t>
            </a:r>
            <a:r>
              <a:rPr lang="en-US" altLang="ko-KR" sz="1000" b="1">
                <a:latin typeface="한컴산뜻돋움"/>
                <a:ea typeface="한컴산뜻돋움"/>
              </a:rPr>
              <a:t>        &lt;a href="${contextPath}/member/loginForm.do"&gt;&lt;h3&gt;로그인&lt;/h3&gt;&lt;/a&gt;</a:t>
            </a:r>
          </a:p>
          <a:p>
            <a:pPr>
              <a:defRPr/>
            </a:pPr>
            <a:r>
              <a:rPr lang="en-US" altLang="ko-KR" sz="1000" b="1">
                <a:ea typeface="한컴산뜻돋움"/>
              </a:rPr>
              <a:t>	</a:t>
            </a:r>
            <a:r>
              <a:rPr lang="en-US" altLang="ko-KR" sz="1000" b="1">
                <a:latin typeface="한컴산뜻돋움"/>
                <a:ea typeface="한컴산뜻돋움"/>
              </a:rPr>
              <a:t>      &lt;/c:otherwise&gt;</a:t>
            </a:r>
          </a:p>
          <a:p>
            <a:pPr>
              <a:defRPr/>
            </a:pPr>
            <a:r>
              <a:rPr lang="en-US" altLang="ko-KR" sz="1000" b="1">
                <a:ea typeface="한컴산뜻돋움"/>
              </a:rPr>
              <a:t>	</a:t>
            </a:r>
            <a:r>
              <a:rPr lang="en-US" altLang="ko-KR" sz="1000" b="1">
                <a:latin typeface="한컴산뜻돋움"/>
                <a:ea typeface="한컴산뜻돋움"/>
              </a:rPr>
              <a:t>   &lt;/c:choose&gt;     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&lt;/td&gt;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&lt;/tr&gt;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&lt;/table&gt;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&lt;/body&gt;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 기능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30626"/>
            <a:ext cx="7861852" cy="448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en-US" altLang="ko-KR" sz="1200">
                <a:latin typeface="+mj-ea"/>
                <a:ea typeface="+mj-ea"/>
              </a:rPr>
              <a:t>loginForm.jsp</a:t>
            </a:r>
            <a:r>
              <a:rPr lang="ko-KR" altLang="en-US" sz="1200">
                <a:latin typeface="+mj-ea"/>
                <a:ea typeface="+mj-ea"/>
              </a:rPr>
              <a:t>에서는 로그인창이 브라우저에 표시될 때 컨트롤러에서 로그인 실패 메시지가 전달되면 로그인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실패 경고 문구를 먼저 표시해 줍니다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55812" y="1992291"/>
            <a:ext cx="7094883" cy="4230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직사각형 86018"/>
          <p:cNvSpPr txBox="1"/>
          <p:nvPr/>
        </p:nvSpPr>
        <p:spPr>
          <a:xfrm>
            <a:off x="-1" y="0"/>
            <a:ext cx="9144001" cy="678942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&lt;%@ page language="java" contentType="text/html; charset=UTF-8"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pageEncoding="UTF-8"  isELIgnored="false" %&gt;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&lt;%@ taglib prefix="fmt" uri="http://java.sun.com/jsp/jstl/fmt" %&gt;    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&lt;%@ taglib prefix="c" uri="http://java.sun.com/jsp/jstl/core" %&gt;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&lt;c:set var="contextPath"  value="${pageContext.request.contextPath}"  /&gt;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&lt;c:set var="result" value="${param.result }" /&gt;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&lt;%     request.setCharacterEncoding("UTF-8");   %&gt;     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&lt;!DOCTYPE html&gt;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&lt;html&gt;&lt;head&gt;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&lt;meta charset="UTF-8"&gt;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&lt;title&gt;로그인창&lt;/title&gt;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&lt;c:choose&gt;</a:t>
            </a:r>
          </a:p>
          <a:p>
            <a:pPr>
              <a:defRPr/>
            </a:pPr>
            <a:r>
              <a:rPr lang="en-US" altLang="ko-KR" sz="1000" b="1">
                <a:ea typeface="한컴산뜻돋움"/>
              </a:rPr>
              <a:t>	</a:t>
            </a:r>
            <a:r>
              <a:rPr lang="en-US" altLang="ko-KR" sz="1000" b="1">
                <a:latin typeface="한컴산뜻돋움"/>
                <a:ea typeface="한컴산뜻돋움"/>
              </a:rPr>
              <a:t>&lt;c:when test="${result=='loginFailed' }"&gt;</a:t>
            </a:r>
          </a:p>
          <a:p>
            <a:pPr>
              <a:defRPr/>
            </a:pPr>
            <a:r>
              <a:rPr lang="en-US" altLang="ko-KR" sz="1000" b="1">
                <a:ea typeface="한컴산뜻돋움"/>
              </a:rPr>
              <a:t>	</a:t>
            </a:r>
            <a:r>
              <a:rPr lang="en-US" altLang="ko-KR" sz="1000" b="1">
                <a:latin typeface="한컴산뜻돋움"/>
                <a:ea typeface="한컴산뜻돋움"/>
              </a:rPr>
              <a:t>  &lt;script&gt;</a:t>
            </a:r>
          </a:p>
          <a:p>
            <a:pPr>
              <a:defRPr/>
            </a:pPr>
            <a:r>
              <a:rPr lang="en-US" altLang="ko-KR" sz="1000" b="1">
                <a:ea typeface="한컴산뜻돋움"/>
              </a:rPr>
              <a:t>	</a:t>
            </a:r>
            <a:r>
              <a:rPr lang="en-US" altLang="ko-KR" sz="1000" b="1">
                <a:latin typeface="한컴산뜻돋움"/>
                <a:ea typeface="한컴산뜻돋움"/>
              </a:rPr>
              <a:t>    window.onload=function(){</a:t>
            </a:r>
          </a:p>
          <a:p>
            <a:pPr>
              <a:defRPr/>
            </a:pPr>
            <a:r>
              <a:rPr lang="en-US" altLang="ko-KR" sz="1000" b="1">
                <a:ea typeface="한컴산뜻돋움"/>
              </a:rPr>
              <a:t>	</a:t>
            </a:r>
            <a:r>
              <a:rPr lang="en-US" altLang="ko-KR" sz="1000" b="1">
                <a:latin typeface="한컴산뜻돋움"/>
                <a:ea typeface="한컴산뜻돋움"/>
              </a:rPr>
              <a:t>      alert("아이디나 비밀번호가 틀립니다.다시 로그인 하세요!");</a:t>
            </a:r>
          </a:p>
          <a:p>
            <a:pPr>
              <a:defRPr/>
            </a:pPr>
            <a:r>
              <a:rPr lang="en-US" altLang="ko-KR" sz="1000" b="1">
                <a:ea typeface="한컴산뜻돋움"/>
              </a:rPr>
              <a:t>	</a:t>
            </a:r>
            <a:r>
              <a:rPr lang="en-US" altLang="ko-KR" sz="1000" b="1">
                <a:latin typeface="한컴산뜻돋움"/>
                <a:ea typeface="한컴산뜻돋움"/>
              </a:rPr>
              <a:t>    }</a:t>
            </a:r>
          </a:p>
          <a:p>
            <a:pPr>
              <a:defRPr/>
            </a:pPr>
            <a:r>
              <a:rPr lang="en-US" altLang="ko-KR" sz="1000" b="1">
                <a:ea typeface="한컴산뜻돋움"/>
              </a:rPr>
              <a:t>	</a:t>
            </a:r>
            <a:r>
              <a:rPr lang="en-US" altLang="ko-KR" sz="1000" b="1">
                <a:latin typeface="한컴산뜻돋움"/>
                <a:ea typeface="한컴산뜻돋움"/>
              </a:rPr>
              <a:t>  &lt;/script&gt;</a:t>
            </a:r>
          </a:p>
          <a:p>
            <a:pPr>
              <a:defRPr/>
            </a:pPr>
            <a:r>
              <a:rPr lang="en-US" altLang="ko-KR" sz="1000" b="1">
                <a:ea typeface="한컴산뜻돋움"/>
              </a:rPr>
              <a:t>	</a:t>
            </a:r>
            <a:r>
              <a:rPr lang="en-US" altLang="ko-KR" sz="1000" b="1">
                <a:latin typeface="한컴산뜻돋움"/>
                <a:ea typeface="한컴산뜻돋움"/>
              </a:rPr>
              <a:t>&lt;/c:when&gt;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&lt;/c:choose&gt;  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&lt;/head&gt;</a:t>
            </a:r>
          </a:p>
          <a:p>
            <a:pPr>
              <a:defRPr/>
            </a:pPr>
            <a:endParaRPr lang="en-US" altLang="ko-KR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&lt;body&gt;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&lt;form name="frmLogin" method="post"  action="${contextPath}/member/login.do"&gt;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&lt;table border="1"  width="80%" align="center" 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&lt;tr align="center"&gt;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   &lt;td&gt;아이디&lt;/td&gt;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   &lt;td&gt;비밀번호&lt;/td&gt;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&lt;/tr&gt;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&lt;tr align="center"&gt;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   &lt;td&gt;</a:t>
            </a:r>
          </a:p>
          <a:p>
            <a:pPr>
              <a:defRPr/>
            </a:pPr>
            <a:r>
              <a:rPr lang="en-US" altLang="ko-KR" sz="1000" b="1">
                <a:ea typeface="한컴산뜻돋움"/>
              </a:rPr>
              <a:t>	</a:t>
            </a:r>
            <a:r>
              <a:rPr lang="en-US" altLang="ko-KR" sz="1000" b="1">
                <a:latin typeface="한컴산뜻돋움"/>
                <a:ea typeface="한컴산뜻돋움"/>
              </a:rPr>
              <a:t>    &lt;input type="text" name="id" value="" size="20"&gt;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  &lt;/td&gt;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   &lt;td&gt;</a:t>
            </a:r>
          </a:p>
          <a:p>
            <a:pPr>
              <a:defRPr/>
            </a:pPr>
            <a:r>
              <a:rPr lang="en-US" altLang="ko-KR" sz="1000" b="1">
                <a:ea typeface="한컴산뜻돋움"/>
              </a:rPr>
              <a:t>	</a:t>
            </a:r>
            <a:r>
              <a:rPr lang="en-US" altLang="ko-KR" sz="1000" b="1">
                <a:latin typeface="한컴산뜻돋움"/>
                <a:ea typeface="한컴산뜻돋움"/>
              </a:rPr>
              <a:t>    &lt;input type="password" name="pwd" value="" size="20"&gt;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   &lt;/td&gt;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&lt;/tr&gt;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&lt;tr align="center"&gt;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   &lt;td colspan="2"&gt;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      &lt;input type="submit" value="로그인" &gt; 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      &lt;input type="reset"  value="다시입력" &gt; 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   &lt;/td&gt;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   &lt;/tr&gt;</a:t>
            </a:r>
          </a:p>
          <a:p>
            <a:pPr>
              <a:defRPr/>
            </a:pPr>
            <a:r>
              <a:rPr lang="en-US" altLang="ko-KR" sz="1000" b="1">
                <a:latin typeface="한컴산뜻돋움"/>
                <a:ea typeface="한컴산뜻돋움"/>
              </a:rPr>
              <a:t>   &lt;/table&gt;&lt;/form&gt;&lt;/body&gt;&lt;/html&gt;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 기능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8" y="1580322"/>
            <a:ext cx="7851912" cy="446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실행 결과를 볼까요</a:t>
            </a:r>
            <a:r>
              <a:rPr lang="en-US" altLang="ko-KR" sz="1200">
                <a:latin typeface="+mj-ea"/>
                <a:ea typeface="+mj-ea"/>
              </a:rPr>
              <a:t>? </a:t>
            </a:r>
            <a:r>
              <a:rPr lang="ko-KR" altLang="en-US" sz="1200">
                <a:latin typeface="+mj-ea"/>
                <a:ea typeface="+mj-ea"/>
              </a:rPr>
              <a:t>다음과 같이 상단의 로그인을 클릭한 후 로그인창에서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와 비밀번호를 입력하여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 로그인합니다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7" y="4254594"/>
            <a:ext cx="81003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로그인에 성공하면 사용자 이름과 함께 로그아웃 링크를 표시합니다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61051" y="2041987"/>
            <a:ext cx="5943600" cy="2025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6905919" y="2802835"/>
            <a:ext cx="498732" cy="1391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262998" y="3627783"/>
            <a:ext cx="498732" cy="1391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1461051" y="4678017"/>
            <a:ext cx="584835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6" name="직사각형 5"/>
          <p:cNvSpPr/>
          <p:nvPr/>
        </p:nvSpPr>
        <p:spPr>
          <a:xfrm>
            <a:off x="5993296" y="4800600"/>
            <a:ext cx="1242391" cy="4870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 기능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80930"/>
            <a:ext cx="7533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10. </a:t>
            </a:r>
            <a:r>
              <a:rPr lang="ko-KR" altLang="en-US" sz="1200">
                <a:latin typeface="+mj-ea"/>
                <a:ea typeface="+mj-ea"/>
              </a:rPr>
              <a:t>반대로 로그아웃을 클릭하면 다시 로그인 링크를 표시합니다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46752" y="1757929"/>
            <a:ext cx="5943600" cy="29317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6694003" y="2484783"/>
            <a:ext cx="496957" cy="2087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 기능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40565"/>
            <a:ext cx="7712764" cy="26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11. </a:t>
            </a:r>
            <a:r>
              <a:rPr lang="en-US" altLang="ko-KR" sz="1200">
                <a:latin typeface="+mj-ea"/>
                <a:ea typeface="+mj-ea"/>
              </a:rPr>
              <a:t>ID</a:t>
            </a:r>
            <a:r>
              <a:rPr lang="ko-KR" altLang="en-US" sz="1200">
                <a:latin typeface="+mj-ea"/>
                <a:ea typeface="+mj-ea"/>
              </a:rPr>
              <a:t>와 비밀번호가 잘못된 경우에는 로그인 실패 메시지를 출력하고 다시 로그인창을 표시합니다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46752" y="1949892"/>
            <a:ext cx="5943600" cy="20040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071191" y="2355574"/>
            <a:ext cx="2683566" cy="8050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8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로그인 기능 구현하기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13" name="그림 12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79092" y="0"/>
            <a:ext cx="6621808" cy="68580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cxnSp>
        <p:nvCxnSpPr>
          <p:cNvPr id="14" name="직선 연결선 13"/>
          <p:cNvCxnSpPr/>
          <p:nvPr/>
        </p:nvCxnSpPr>
        <p:spPr>
          <a:xfrm>
            <a:off x="4550889" y="864096"/>
            <a:ext cx="2901939" cy="124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658901" y="1715790"/>
            <a:ext cx="2901939" cy="124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468546" y="3429000"/>
            <a:ext cx="321197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493972" y="4600936"/>
            <a:ext cx="2554700" cy="248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3603973" y="5493841"/>
            <a:ext cx="4352911" cy="248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178520" y="6312336"/>
            <a:ext cx="7688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rot="10800000" flipV="1">
            <a:off x="2401747" y="868110"/>
            <a:ext cx="3534413" cy="421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rot="10800000" flipV="1">
            <a:off x="4572000" y="1698999"/>
            <a:ext cx="1202941" cy="421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rot="10800000" flipV="1">
            <a:off x="3294651" y="3429000"/>
            <a:ext cx="756500" cy="5518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rot="10800000" flipV="1">
            <a:off x="3108629" y="4687750"/>
            <a:ext cx="930108" cy="2108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0800000" flipV="1">
            <a:off x="2798593" y="5518650"/>
            <a:ext cx="3695630" cy="6076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 txBox="1"/>
          <p:nvPr/>
        </p:nvSpPr>
        <p:spPr>
          <a:xfrm>
            <a:off x="-5715" y="1554480"/>
            <a:ext cx="1421130" cy="49149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>
                <a:solidFill>
                  <a:srgbClr val="800080"/>
                </a:solidFill>
                <a:latin typeface="한컴산뜻돋움"/>
                <a:ea typeface="한컴산뜻돋움"/>
              </a:rPr>
              <a:t>로그인 기능구현</a:t>
            </a:r>
          </a:p>
          <a:p>
            <a:pPr>
              <a:defRPr/>
            </a:pPr>
            <a:r>
              <a:rPr lang="ko-KR" altLang="en-US" sz="1300">
                <a:solidFill>
                  <a:srgbClr val="800080"/>
                </a:solidFill>
                <a:latin typeface="한컴산뜻돋움"/>
                <a:ea typeface="한컴산뜻돋움"/>
              </a:rPr>
              <a:t>흐름도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27.3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1111" y="1544743"/>
            <a:ext cx="1835404" cy="2631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STS(Spring Tool Suite)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4826" y="1821742"/>
            <a:ext cx="7205870" cy="27699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200">
                <a:latin typeface="+mj-ea"/>
                <a:ea typeface="+mj-ea"/>
              </a:rPr>
              <a:t>이클립스를 기반으로 만들어진 스프링 기반 애플리케이션 개발용 도구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61111" y="2349812"/>
            <a:ext cx="1178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STS </a:t>
            </a:r>
            <a:r>
              <a:rPr lang="ko-KR" altLang="en-US" sz="1200" b="1">
                <a:latin typeface="+mj-ea"/>
                <a:ea typeface="+mj-ea"/>
              </a:rPr>
              <a:t>설치 방법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4826" y="2619753"/>
            <a:ext cx="7205870" cy="63589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ea"/>
                <a:ea typeface="+mj-ea"/>
              </a:rPr>
              <a:t>이클립스에 </a:t>
            </a:r>
            <a:r>
              <a:rPr lang="en-US" altLang="ko-KR" sz="1200">
                <a:latin typeface="+mj-ea"/>
                <a:ea typeface="+mj-ea"/>
              </a:rPr>
              <a:t>STS </a:t>
            </a:r>
            <a:r>
              <a:rPr lang="ko-KR" altLang="en-US" sz="1200">
                <a:latin typeface="+mj-ea"/>
                <a:ea typeface="+mj-ea"/>
              </a:rPr>
              <a:t>플러그인을 설치하는방법 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latin typeface="+mj-ea"/>
                <a:ea typeface="+mj-ea"/>
              </a:rPr>
              <a:t>스프링 홈페이지인 </a:t>
            </a:r>
            <a:r>
              <a:rPr lang="en-US" altLang="ko-KR" sz="1200">
                <a:latin typeface="+mj-ea"/>
                <a:ea typeface="+mj-ea"/>
              </a:rPr>
              <a:t>http://spring.io</a:t>
            </a:r>
            <a:r>
              <a:rPr lang="ko-KR" altLang="en-US" sz="1200">
                <a:latin typeface="+mj-ea"/>
                <a:ea typeface="+mj-ea"/>
              </a:rPr>
              <a:t>에서 직접 다운로드해서 설치하는 방법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44826" y="3640885"/>
            <a:ext cx="4572000" cy="36723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>
                <a:latin typeface="+mj-ea"/>
                <a:ea typeface="+mj-ea"/>
              </a:rPr>
              <a:t>이클립스에 </a:t>
            </a:r>
            <a:r>
              <a:rPr lang="en-US" altLang="ko-KR" sz="1200" b="1">
                <a:latin typeface="+mj-ea"/>
                <a:ea typeface="+mj-ea"/>
              </a:rPr>
              <a:t>STS </a:t>
            </a:r>
            <a:r>
              <a:rPr lang="ko-KR" altLang="en-US" sz="1200" b="1">
                <a:latin typeface="+mj-ea"/>
                <a:ea typeface="+mj-ea"/>
              </a:rPr>
              <a:t>플러그인을 설치하기</a:t>
            </a:r>
            <a:endParaRPr lang="en-US" altLang="ko-KR" sz="1200" b="1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111" y="3974502"/>
            <a:ext cx="7369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이클립스 상단 메뉴에서 </a:t>
            </a:r>
            <a:r>
              <a:rPr lang="en-US" altLang="ko-KR" sz="1200">
                <a:latin typeface="+mj-ea"/>
                <a:ea typeface="+mj-ea"/>
              </a:rPr>
              <a:t>Help &gt; Eclipse Marketplace...</a:t>
            </a:r>
            <a:r>
              <a:rPr lang="ko-KR" altLang="en-US" sz="1200">
                <a:latin typeface="+mj-ea"/>
                <a:ea typeface="+mj-ea"/>
              </a:rPr>
              <a:t>를 선택하고 검색창에 </a:t>
            </a:r>
            <a:r>
              <a:rPr lang="en-US" altLang="ko-KR" sz="1200">
                <a:latin typeface="+mj-ea"/>
                <a:ea typeface="+mj-ea"/>
              </a:rPr>
              <a:t>sts</a:t>
            </a:r>
            <a:r>
              <a:rPr lang="ko-KR" altLang="en-US" sz="1200">
                <a:latin typeface="+mj-ea"/>
                <a:ea typeface="+mj-ea"/>
              </a:rPr>
              <a:t>를 입력한 후 </a:t>
            </a:r>
            <a:r>
              <a:rPr lang="en-US" altLang="ko-KR" sz="1200">
                <a:latin typeface="+mj-ea"/>
                <a:ea typeface="+mj-ea"/>
              </a:rPr>
              <a:t>Go</a:t>
            </a:r>
            <a:r>
              <a:rPr lang="ko-KR" altLang="en-US" sz="1200">
                <a:latin typeface="+mj-ea"/>
                <a:ea typeface="+mj-ea"/>
              </a:rPr>
              <a:t>를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573867" y="4316897"/>
            <a:ext cx="3489370" cy="239422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9" name="직사각형 8"/>
          <p:cNvSpPr/>
          <p:nvPr/>
        </p:nvSpPr>
        <p:spPr>
          <a:xfrm>
            <a:off x="2705544" y="5019260"/>
            <a:ext cx="387626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725306" y="5019260"/>
            <a:ext cx="387626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51" name="TextBox 2050"/>
          <p:cNvSpPr txBox="1"/>
          <p:nvPr/>
        </p:nvSpPr>
        <p:spPr>
          <a:xfrm>
            <a:off x="5241727" y="1196577"/>
            <a:ext cx="2807892" cy="449343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자바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1.8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버전과 이클립스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2020-06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버전이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spring legacy 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와 호환됨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27.3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2051" name="TextBox 2050"/>
          <p:cNvSpPr txBox="1"/>
          <p:nvPr/>
        </p:nvSpPr>
        <p:spPr>
          <a:xfrm>
            <a:off x="1696010" y="1491340"/>
            <a:ext cx="5352742" cy="1631216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교재대로 진행하면 버전문제로 원활하게 이클립스를 사용할 수 없기에 스프링에서 제공하는 </a:t>
            </a:r>
            <a:r>
              <a:rPr lang="en-US" altLang="ko-KR" sz="2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sts3 </a:t>
            </a:r>
            <a:r>
              <a:rPr lang="ko-KR" altLang="en-US" sz="2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버전으로 설치한다</a:t>
            </a:r>
            <a:r>
              <a:rPr lang="en-US" altLang="ko-KR" sz="2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.</a:t>
            </a:r>
          </a:p>
          <a:p>
            <a:pPr>
              <a:defRPr/>
            </a:pPr>
            <a:endParaRPr lang="en-US" altLang="ko-KR" sz="2000" b="1" dirty="0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2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별도의 참고자료 참조하기</a:t>
            </a:r>
            <a:endParaRPr lang="en-US" altLang="ko-KR" sz="2000" b="1" dirty="0">
              <a:solidFill>
                <a:srgbClr val="FF0000"/>
              </a:solidFill>
              <a:latin typeface="한컴산뜻돋움"/>
              <a:ea typeface="한컴산뜻돋움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524248-62B2-942A-3E18-0789335AC1C3}"/>
              </a:ext>
            </a:extLst>
          </p:cNvPr>
          <p:cNvGrpSpPr/>
          <p:nvPr/>
        </p:nvGrpSpPr>
        <p:grpSpPr>
          <a:xfrm>
            <a:off x="1754835" y="3471389"/>
            <a:ext cx="5235092" cy="2417626"/>
            <a:chOff x="0" y="1134000"/>
            <a:chExt cx="9144000" cy="45900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0704A3D-6EDD-1207-EB4A-CB5CC0B909B2}"/>
                </a:ext>
              </a:extLst>
            </p:cNvPr>
            <p:cNvPicPr/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0" y="1134000"/>
              <a:ext cx="9144000" cy="4590000"/>
            </a:xfrm>
            <a:prstGeom prst="rect">
              <a:avLst/>
            </a:prstGeom>
            <a:ln w="9525" cap="flat" cmpd="sng">
              <a:solidFill>
                <a:schemeClr val="accent1"/>
              </a:solidFill>
              <a:prstDash val="solid"/>
              <a:rou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C53CDCC-FB7D-CABA-BB1B-5B9D35BA2A58}"/>
                </a:ext>
              </a:extLst>
            </p:cNvPr>
            <p:cNvSpPr/>
            <p:nvPr/>
          </p:nvSpPr>
          <p:spPr>
            <a:xfrm>
              <a:off x="5004054" y="4149090"/>
              <a:ext cx="1008126" cy="216027"/>
            </a:xfrm>
            <a:prstGeom prst="rect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3">
              <a:schemeClr val="accent6"/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219614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27.3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352370"/>
            <a:ext cx="7295321" cy="264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Spring Tool Suite 3 (Standalone Edition) 3.9.</a:t>
            </a:r>
            <a:r>
              <a:rPr lang="ko-KR" altLang="en-US" sz="1200">
                <a:latin typeface="+mj-ea"/>
                <a:ea typeface="+mj-ea"/>
              </a:rPr>
              <a:t>9</a:t>
            </a:r>
            <a:r>
              <a:rPr lang="en-US" altLang="ko-KR" sz="1200">
                <a:latin typeface="+mj-ea"/>
                <a:ea typeface="+mj-ea"/>
              </a:rPr>
              <a:t> RELEASE </a:t>
            </a:r>
            <a:r>
              <a:rPr lang="ko-KR" altLang="en-US" sz="1200">
                <a:latin typeface="+mj-ea"/>
                <a:ea typeface="+mj-ea"/>
              </a:rPr>
              <a:t>항목의 </a:t>
            </a:r>
            <a:r>
              <a:rPr lang="en-US" altLang="ko-KR" sz="1200">
                <a:latin typeface="+mj-ea"/>
                <a:ea typeface="+mj-ea"/>
              </a:rPr>
              <a:t>Install</a:t>
            </a:r>
            <a:r>
              <a:rPr lang="ko-KR" altLang="en-US" sz="1200">
                <a:latin typeface="+mj-ea"/>
                <a:ea typeface="+mj-ea"/>
              </a:rPr>
              <a:t>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</a:p>
        </p:txBody>
      </p:sp>
      <p:pic>
        <p:nvPicPr>
          <p:cNvPr id="13" name="그림 12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892832" y="1656184"/>
            <a:ext cx="4662768" cy="50220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sp>
        <p:nvSpPr>
          <p:cNvPr id="14" name="직사각형 13"/>
          <p:cNvSpPr txBox="1"/>
          <p:nvPr/>
        </p:nvSpPr>
        <p:spPr>
          <a:xfrm>
            <a:off x="7034400" y="1764000"/>
            <a:ext cx="1328745" cy="272415"/>
          </a:xfrm>
          <a:prstGeom prst="rect">
            <a:avLst/>
          </a:prstGeom>
          <a:ln w="9525" cap="flat" cmpd="sng">
            <a:solidFill>
              <a:srgbClr val="FF66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r>
              <a:rPr lang="ko-KR" altLang="en-US" sz="1200">
                <a:hlinkClick r:id="rId3"/>
              </a:rPr>
              <a:t>설치참고: 클릭!</a:t>
            </a:r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104DF-9BDD-B64C-D113-E7240AA2AEE8}"/>
              </a:ext>
            </a:extLst>
          </p:cNvPr>
          <p:cNvSpPr txBox="1"/>
          <p:nvPr/>
        </p:nvSpPr>
        <p:spPr>
          <a:xfrm>
            <a:off x="7097197" y="2603921"/>
            <a:ext cx="1441240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PPT 18-22 </a:t>
            </a:r>
            <a:r>
              <a:rPr lang="ko-KR" altLang="en-US" dirty="0"/>
              <a:t>쪽</a:t>
            </a:r>
            <a:r>
              <a:rPr lang="en-US" altLang="ko-KR" dirty="0"/>
              <a:t> </a:t>
            </a:r>
            <a:r>
              <a:rPr lang="ko-KR" altLang="en-US" dirty="0"/>
              <a:t>건너 띄기</a:t>
            </a:r>
          </a:p>
        </p:txBody>
      </p:sp>
      <p:sp>
        <p:nvSpPr>
          <p:cNvPr id="5" name="곱하기 기호 4">
            <a:extLst>
              <a:ext uri="{FF2B5EF4-FFF2-40B4-BE49-F238E27FC236}">
                <a16:creationId xmlns:a16="http://schemas.microsoft.com/office/drawing/2014/main" id="{EF7B00CD-1363-069A-4B4A-9397A70311BC}"/>
              </a:ext>
            </a:extLst>
          </p:cNvPr>
          <p:cNvSpPr/>
          <p:nvPr/>
        </p:nvSpPr>
        <p:spPr>
          <a:xfrm>
            <a:off x="6455300" y="56643"/>
            <a:ext cx="1283793" cy="981012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27.3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372248"/>
            <a:ext cx="7553738" cy="264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(required)</a:t>
            </a:r>
            <a:r>
              <a:rPr lang="ko-KR" altLang="en-US" sz="1200">
                <a:latin typeface="+mj-ea"/>
                <a:ea typeface="+mj-ea"/>
              </a:rPr>
              <a:t>라고 표시된 항목 외의 항목들은 모두 체크를 해제한 후 </a:t>
            </a:r>
            <a:r>
              <a:rPr lang="en-US" altLang="ko-KR" sz="1200">
                <a:latin typeface="+mj-ea"/>
                <a:ea typeface="+mj-ea"/>
              </a:rPr>
              <a:t>Confirm</a:t>
            </a:r>
            <a:r>
              <a:rPr lang="ko-KR" altLang="en-US" sz="1200">
                <a:latin typeface="+mj-ea"/>
                <a:ea typeface="+mj-ea"/>
              </a:rPr>
              <a:t>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620459" y="1649247"/>
            <a:ext cx="3396186" cy="49779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882348" y="3677478"/>
            <a:ext cx="188843" cy="9939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25348" y="6361043"/>
            <a:ext cx="586409" cy="16896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53200" y="1328400"/>
            <a:ext cx="680400" cy="3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직사각형 13"/>
          <p:cNvSpPr txBox="1"/>
          <p:nvPr/>
        </p:nvSpPr>
        <p:spPr>
          <a:xfrm>
            <a:off x="6531428" y="4080076"/>
            <a:ext cx="1773406" cy="642419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r>
              <a:rPr lang="ko-KR" altLang="en-US" sz="1200"/>
              <a:t>모든 체크박스가 체크된 상태에서 </a:t>
            </a:r>
            <a:r>
              <a:rPr lang="en-US" altLang="ko-KR" sz="1200"/>
              <a:t>confirm</a:t>
            </a:r>
            <a:r>
              <a:rPr lang="ko-KR" altLang="en-US" sz="1200"/>
              <a:t>해도 된다.</a:t>
            </a:r>
          </a:p>
        </p:txBody>
      </p:sp>
      <p:sp>
        <p:nvSpPr>
          <p:cNvPr id="7" name="곱하기 기호 6">
            <a:extLst>
              <a:ext uri="{FF2B5EF4-FFF2-40B4-BE49-F238E27FC236}">
                <a16:creationId xmlns:a16="http://schemas.microsoft.com/office/drawing/2014/main" id="{12A9890D-C257-40EB-CDCB-D29F100F7542}"/>
              </a:ext>
            </a:extLst>
          </p:cNvPr>
          <p:cNvSpPr/>
          <p:nvPr/>
        </p:nvSpPr>
        <p:spPr>
          <a:xfrm>
            <a:off x="6455300" y="56643"/>
            <a:ext cx="1283793" cy="981012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메이븐 설치하기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520687"/>
            <a:ext cx="722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maven.apache.org</a:t>
            </a:r>
            <a:r>
              <a:rPr lang="ko-KR" altLang="en-US" sz="1200">
                <a:latin typeface="+mj-ea"/>
                <a:ea typeface="+mj-ea"/>
              </a:rPr>
              <a:t>에 접속한 후 </a:t>
            </a:r>
            <a:r>
              <a:rPr lang="en-US" altLang="ko-KR" sz="1200">
                <a:latin typeface="+mj-ea"/>
                <a:ea typeface="+mj-ea"/>
              </a:rPr>
              <a:t>Download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82146" y="1797686"/>
            <a:ext cx="5634273" cy="3827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순서도: 처리 12"/>
          <p:cNvSpPr/>
          <p:nvPr/>
        </p:nvSpPr>
        <p:spPr>
          <a:xfrm>
            <a:off x="4572000" y="2982515"/>
            <a:ext cx="535781" cy="228203"/>
          </a:xfrm>
          <a:prstGeom prst="flowChartProcess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27.3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6227" y="1282148"/>
            <a:ext cx="72058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사용 저작권에 동의한다고 체크한 후 </a:t>
            </a:r>
            <a:r>
              <a:rPr lang="en-US" altLang="ko-KR" sz="1200">
                <a:latin typeface="+mj-ea"/>
                <a:ea typeface="+mj-ea"/>
              </a:rPr>
              <a:t>Finish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849566" y="1559147"/>
            <a:ext cx="4937971" cy="52103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542183" y="5645426"/>
            <a:ext cx="1997765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87009" y="6480313"/>
            <a:ext cx="646043" cy="18884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곱하기 기호 6">
            <a:extLst>
              <a:ext uri="{FF2B5EF4-FFF2-40B4-BE49-F238E27FC236}">
                <a16:creationId xmlns:a16="http://schemas.microsoft.com/office/drawing/2014/main" id="{CB8BFF60-1583-B042-0547-9CC9646B699F}"/>
              </a:ext>
            </a:extLst>
          </p:cNvPr>
          <p:cNvSpPr/>
          <p:nvPr/>
        </p:nvSpPr>
        <p:spPr>
          <a:xfrm>
            <a:off x="6455300" y="56643"/>
            <a:ext cx="1283793" cy="981012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27.3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470991"/>
            <a:ext cx="74543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설치 완료 후 이클립스를 재실행할 것인지 묻는 메시지가 나오면 </a:t>
            </a:r>
            <a:r>
              <a:rPr lang="en-US" altLang="ko-KR" sz="1200">
                <a:latin typeface="+mj-ea"/>
                <a:ea typeface="+mj-ea"/>
              </a:rPr>
              <a:t>Restart Now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747217" y="1862964"/>
            <a:ext cx="4933950" cy="1343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790661" y="2852530"/>
            <a:ext cx="854765" cy="2186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" name="곱하기 기호 4">
            <a:extLst>
              <a:ext uri="{FF2B5EF4-FFF2-40B4-BE49-F238E27FC236}">
                <a16:creationId xmlns:a16="http://schemas.microsoft.com/office/drawing/2014/main" id="{BD76E6FF-AA90-0818-0EB8-F282ED77A115}"/>
              </a:ext>
            </a:extLst>
          </p:cNvPr>
          <p:cNvSpPr/>
          <p:nvPr/>
        </p:nvSpPr>
        <p:spPr>
          <a:xfrm>
            <a:off x="6455300" y="56643"/>
            <a:ext cx="1283793" cy="981012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27.3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설치하기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90870"/>
            <a:ext cx="78916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이클립스 재실행 후 </a:t>
            </a:r>
            <a:r>
              <a:rPr lang="en-US" altLang="ko-KR" sz="1200">
                <a:latin typeface="+mj-ea"/>
                <a:ea typeface="+mj-ea"/>
              </a:rPr>
              <a:t>Welcome </a:t>
            </a:r>
            <a:r>
              <a:rPr lang="ko-KR" altLang="en-US" sz="1200">
                <a:latin typeface="+mj-ea"/>
                <a:ea typeface="+mj-ea"/>
              </a:rPr>
              <a:t>페이지가 나타나면 정상적으로 설치된 것이므로 </a:t>
            </a:r>
            <a:r>
              <a:rPr lang="en-US" altLang="ko-KR" sz="1200">
                <a:latin typeface="+mj-ea"/>
                <a:ea typeface="+mj-ea"/>
              </a:rPr>
              <a:t>Welcome </a:t>
            </a:r>
            <a:r>
              <a:rPr lang="ko-KR" altLang="en-US" sz="1200">
                <a:latin typeface="+mj-ea"/>
                <a:ea typeface="+mj-ea"/>
              </a:rPr>
              <a:t>페이지를 닫습니다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09430" y="1767869"/>
            <a:ext cx="6818244" cy="4003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351722" y="1938130"/>
            <a:ext cx="119269" cy="14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" name="곱하기 기호 4">
            <a:extLst>
              <a:ext uri="{FF2B5EF4-FFF2-40B4-BE49-F238E27FC236}">
                <a16:creationId xmlns:a16="http://schemas.microsoft.com/office/drawing/2014/main" id="{A1FFDB2C-FF4F-ACBC-05CF-80101D4E6BFF}"/>
              </a:ext>
            </a:extLst>
          </p:cNvPr>
          <p:cNvSpPr/>
          <p:nvPr/>
        </p:nvSpPr>
        <p:spPr>
          <a:xfrm>
            <a:off x="6455300" y="56643"/>
            <a:ext cx="1283793" cy="981012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메이븐 프로젝트의 구조와 구성 요소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861" y="1570382"/>
            <a:ext cx="2445026" cy="266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메이븐</a:t>
            </a:r>
            <a:r>
              <a:rPr lang="en-US" altLang="ko-KR" sz="1200" b="1">
                <a:latin typeface="+mj-ea"/>
                <a:ea typeface="+mj-ea"/>
              </a:rPr>
              <a:t>(Maven)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5434" y="1867259"/>
            <a:ext cx="7146235" cy="117883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/>
              <a:buChar char="Ø"/>
            </a:pPr>
            <a:r>
              <a:rPr lang="ko-KR" altLang="en-US" sz="1200">
                <a:latin typeface="+mj-ea"/>
                <a:ea typeface="+mj-ea"/>
              </a:rPr>
              <a:t>프로젝트 구조와 내용을 기술하는 선언적 접근 방식의 오픈 소스 빌드 툴</a:t>
            </a:r>
          </a:p>
          <a:p>
            <a:pPr marL="171450" indent="-171450">
              <a:lnSpc>
                <a:spcPct val="150000"/>
              </a:lnSpc>
              <a:buFont typeface="Wingdings"/>
              <a:buChar char="Ø"/>
            </a:pPr>
            <a:r>
              <a:rPr lang="ko-KR" altLang="en-US" sz="1200">
                <a:latin typeface="+mj-ea"/>
                <a:ea typeface="+mj-ea"/>
              </a:rPr>
              <a:t>프로젝트 종속 라이브러리들과 그 라이브러리에 의존하는 </a:t>
            </a:r>
            <a:r>
              <a:rPr lang="en-US" altLang="ko-KR" sz="1200">
                <a:latin typeface="+mj-ea"/>
                <a:ea typeface="+mj-ea"/>
              </a:rPr>
              <a:t>Dependency </a:t>
            </a:r>
            <a:r>
              <a:rPr lang="ko-KR" altLang="en-US" sz="1200">
                <a:latin typeface="+mj-ea"/>
                <a:ea typeface="+mj-ea"/>
              </a:rPr>
              <a:t>자원까지 관리할 수 있음</a:t>
            </a:r>
          </a:p>
          <a:p>
            <a:pPr marL="171450" indent="-171450">
              <a:lnSpc>
                <a:spcPct val="150000"/>
              </a:lnSpc>
              <a:buFont typeface="Wingdings"/>
              <a:buChar char="Ø"/>
            </a:pPr>
            <a:r>
              <a:rPr lang="ko-KR" altLang="en-US" sz="1200">
                <a:latin typeface="+mj-ea"/>
                <a:ea typeface="+mj-ea"/>
              </a:rPr>
              <a:t>프로젝트 전반의 리소스 관리와 설정 파일 그리고 이와 관련된 표준디렉터리 구조를 처음부터 일관된 형태로 구성하여 관리할 수 있음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5434" y="3732213"/>
            <a:ext cx="7494105" cy="12855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latin typeface="+mj-ea"/>
                <a:ea typeface="+mj-ea"/>
              </a:rPr>
              <a:t>일반적인 애플리케이션은 단지 코드를 컴파일했다고 해서 동작하는 것이 아닙니다</a:t>
            </a:r>
            <a:r>
              <a:rPr lang="en-US" altLang="ko-KR" sz="1050"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50">
                <a:latin typeface="+mj-ea"/>
                <a:ea typeface="+mj-ea"/>
              </a:rPr>
              <a:t>우리가 사용한 오픈소스 라이브러리들은 컴파일할 때 합쳐져 하나의 기능을 이룹니다</a:t>
            </a:r>
            <a:r>
              <a:rPr lang="en-US" altLang="ko-KR" sz="1050">
                <a:latin typeface="+mj-ea"/>
                <a:ea typeface="+mj-ea"/>
              </a:rPr>
              <a:t>. </a:t>
            </a:r>
            <a:r>
              <a:rPr lang="ko-KR" altLang="en-US" sz="1050">
                <a:latin typeface="+mj-ea"/>
                <a:ea typeface="+mj-ea"/>
              </a:rPr>
              <a:t>그리고 컴파일 과정 외에 테스팅</a:t>
            </a:r>
            <a:r>
              <a:rPr lang="en-US" altLang="ko-KR" sz="1050">
                <a:latin typeface="+mj-ea"/>
                <a:ea typeface="+mj-ea"/>
              </a:rPr>
              <a:t>, </a:t>
            </a:r>
            <a:r>
              <a:rPr lang="ko-KR" altLang="en-US" sz="1050">
                <a:latin typeface="+mj-ea"/>
                <a:ea typeface="+mj-ea"/>
              </a:rPr>
              <a:t>배포 같은 과정도 거쳐야 합니다</a:t>
            </a:r>
            <a:r>
              <a:rPr lang="en-US" altLang="ko-KR" sz="1050"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50">
                <a:latin typeface="+mj-ea"/>
                <a:ea typeface="+mj-ea"/>
              </a:rPr>
              <a:t>즉</a:t>
            </a:r>
            <a:r>
              <a:rPr lang="en-US" altLang="ko-KR" sz="1050">
                <a:latin typeface="+mj-ea"/>
                <a:ea typeface="+mj-ea"/>
              </a:rPr>
              <a:t>, </a:t>
            </a:r>
            <a:r>
              <a:rPr lang="ko-KR" altLang="en-US" sz="1050">
                <a:latin typeface="+mj-ea"/>
                <a:ea typeface="+mj-ea"/>
              </a:rPr>
              <a:t>애플리케이션을 만들 때는 컴파일보다 더 많은 과정을 거치게 됩니다</a:t>
            </a:r>
            <a:r>
              <a:rPr lang="en-US" altLang="ko-KR" sz="1050">
                <a:latin typeface="+mj-ea"/>
                <a:ea typeface="+mj-ea"/>
              </a:rPr>
              <a:t>. </a:t>
            </a:r>
            <a:r>
              <a:rPr lang="ko-KR" altLang="en-US" sz="1050">
                <a:latin typeface="+mj-ea"/>
                <a:ea typeface="+mj-ea"/>
              </a:rPr>
              <a:t>이런 과정을 빌드라고하고 이런 작업을 자동으로 수행해 주는 툴을 빌드 툴이라고 합니다</a:t>
            </a:r>
            <a:r>
              <a:rPr lang="en-US" altLang="ko-KR" sz="1050">
                <a:latin typeface="+mj-ea"/>
                <a:ea typeface="+mj-ea"/>
              </a:rPr>
              <a:t>. </a:t>
            </a:r>
            <a:r>
              <a:rPr lang="ko-KR" altLang="en-US" sz="1050">
                <a:latin typeface="+mj-ea"/>
                <a:ea typeface="+mj-ea"/>
              </a:rPr>
              <a:t>이런 빌드 툴에는 </a:t>
            </a:r>
            <a:r>
              <a:rPr lang="en-US" altLang="ko-KR" sz="1050" b="1">
                <a:latin typeface="+mj-ea"/>
                <a:ea typeface="+mj-ea"/>
              </a:rPr>
              <a:t>Ant, Apache Ivy, Maven, Gradle</a:t>
            </a:r>
            <a:r>
              <a:rPr lang="en-US" altLang="ko-KR" sz="1050">
                <a:latin typeface="+mj-ea"/>
                <a:ea typeface="+mj-ea"/>
              </a:rPr>
              <a:t> </a:t>
            </a:r>
            <a:r>
              <a:rPr lang="ko-KR" altLang="en-US" sz="1050">
                <a:latin typeface="+mj-ea"/>
                <a:ea typeface="+mj-ea"/>
              </a:rPr>
              <a:t>등이 있습니다</a:t>
            </a:r>
            <a:r>
              <a:rPr lang="en-US" altLang="ko-KR" sz="1050">
                <a:latin typeface="+mj-ea"/>
                <a:ea typeface="+mj-ea"/>
              </a:rPr>
              <a:t>.</a:t>
            </a:r>
            <a:endParaRPr lang="ko-KR" altLang="en-US" sz="105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740" y="3424100"/>
            <a:ext cx="1500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altLang="ko-KR" sz="1400" b="1"/>
              <a:t>Note</a:t>
            </a:r>
            <a:endParaRPr lang="ko-KR" altLang="en-US" sz="14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4" y="823931"/>
            <a:ext cx="5864501" cy="45051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400">
                <a:solidFill>
                  <a:schemeClr val="bg1">
                    <a:lumMod val="65000"/>
                  </a:schemeClr>
                </a:solidFill>
              </a:rPr>
              <a:t>27.4 </a:t>
            </a:r>
            <a:r>
              <a:rPr lang="ko-KR" altLang="en-US" sz="2400">
                <a:solidFill>
                  <a:schemeClr val="bg1">
                    <a:lumMod val="65000"/>
                  </a:schemeClr>
                </a:solidFill>
              </a:rPr>
              <a:t>메이븐 프로젝트의 구조와 구성 요소</a:t>
            </a:r>
            <a:endParaRPr lang="ko-KR" altLang="en-US" sz="2400" spc="-77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5006" y="1411355"/>
            <a:ext cx="4760847" cy="26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메이븐 기반 웹 프로젝트 기본 디렉터리 구조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36104" y="1688354"/>
            <a:ext cx="4967633" cy="513796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076" name="그림 3075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334953" y="0"/>
            <a:ext cx="2810063" cy="68580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sp>
        <p:nvSpPr>
          <p:cNvPr id="3077" name="직사각형 3076"/>
          <p:cNvSpPr/>
          <p:nvPr/>
        </p:nvSpPr>
        <p:spPr>
          <a:xfrm>
            <a:off x="6854400" y="1080000"/>
            <a:ext cx="1202400" cy="18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78" name="직사각형 3077"/>
          <p:cNvSpPr/>
          <p:nvPr/>
        </p:nvSpPr>
        <p:spPr>
          <a:xfrm>
            <a:off x="6912768" y="2117056"/>
            <a:ext cx="1338816" cy="199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79" name="직사각형 3078"/>
          <p:cNvSpPr/>
          <p:nvPr/>
        </p:nvSpPr>
        <p:spPr>
          <a:xfrm>
            <a:off x="6876764" y="5429424"/>
            <a:ext cx="1202400" cy="18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메이븐 프로젝트의 구조와 구성 요소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9566" y="1485108"/>
            <a:ext cx="2097449" cy="265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b="1"/>
              <a:t>메이븐 프로젝트 구성 요소들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09919" y="1736928"/>
          <a:ext cx="7181142" cy="1900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5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구성 요소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pom.xml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프로젝트 정보가 표시되며 스프링에서 사용되는 여러 가지 라이브러리를 설정해 다운로드할</a:t>
                      </a:r>
                    </a:p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수 있습니다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src/main/java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자바 소스 파일이 위치합니다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7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src/main/resources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프로퍼티 파일이나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XML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파일 등 리소스 파일이 위치합니다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src/main/webapp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WEB_INF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등 웹 애플리케이션 리소스가 위치합니다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src/test/java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JUnit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등 테스트 파일이 위치합니다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86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src/test/resources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테스트 시에 필요한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resource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파일이 위치합니다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메이븐 프로젝트의 구조와 구성 요소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33061" y="1537934"/>
            <a:ext cx="6204088" cy="5230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834887" y="1234455"/>
            <a:ext cx="1769166" cy="297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400" b="1"/>
              <a:t>pom.xml</a:t>
            </a:r>
            <a:endParaRPr lang="ko-KR" altLang="en-US" sz="1400" b="1"/>
          </a:p>
        </p:txBody>
      </p:sp>
      <p:sp>
        <p:nvSpPr>
          <p:cNvPr id="21507" name="직사각형 21506"/>
          <p:cNvSpPr/>
          <p:nvPr/>
        </p:nvSpPr>
        <p:spPr>
          <a:xfrm>
            <a:off x="1310419" y="5320220"/>
            <a:ext cx="4266097" cy="1537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08" name="설명선 1(강조선) 21507"/>
          <p:cNvSpPr/>
          <p:nvPr/>
        </p:nvSpPr>
        <p:spPr>
          <a:xfrm>
            <a:off x="6397499" y="5444235"/>
            <a:ext cx="2306669" cy="843298"/>
          </a:xfrm>
          <a:prstGeom prst="accentCallout1">
            <a:avLst>
              <a:gd name="adj1" fmla="val 18750"/>
              <a:gd name="adj2" fmla="val -8333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1200"/>
              <a:t>&lt;</a:t>
            </a:r>
            <a:r>
              <a:rPr lang="en-US" altLang="ko-KR" sz="1200"/>
              <a:t>dependencies&gt;</a:t>
            </a:r>
            <a:r>
              <a:rPr lang="ko-KR" altLang="en-US" sz="1200"/>
              <a:t>태그를 이용해</a:t>
            </a:r>
          </a:p>
          <a:p>
            <a:r>
              <a:rPr lang="ko-KR" altLang="en-US" sz="1200"/>
              <a:t>프로젝트가 의존하는 여러 가지 라이브러리를 설정</a:t>
            </a:r>
          </a:p>
        </p:txBody>
      </p:sp>
      <p:pic>
        <p:nvPicPr>
          <p:cNvPr id="21510" name="그림 21509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385097" y="454350"/>
            <a:ext cx="5480344" cy="1331664"/>
          </a:xfrm>
          <a:prstGeom prst="rect">
            <a:avLst/>
          </a:prstGeom>
        </p:spPr>
      </p:pic>
      <p:sp>
        <p:nvSpPr>
          <p:cNvPr id="21511" name="직사각형 21510"/>
          <p:cNvSpPr/>
          <p:nvPr/>
        </p:nvSpPr>
        <p:spPr>
          <a:xfrm>
            <a:off x="1332148" y="3038354"/>
            <a:ext cx="2666311" cy="1029320"/>
          </a:xfrm>
          <a:prstGeom prst="rect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3">
            <a:schemeClr val="accent6"/>
          </a:effectRef>
          <a:fontRef idx="minor">
            <a:schemeClr val="dk1"/>
          </a:fontRef>
        </p:style>
      </p:sp>
      <p:pic>
        <p:nvPicPr>
          <p:cNvPr id="21513" name="그림 21512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4075438" y="3170113"/>
            <a:ext cx="4790003" cy="1273061"/>
          </a:xfrm>
          <a:prstGeom prst="rect">
            <a:avLst/>
          </a:prstGeom>
        </p:spPr>
      </p:pic>
      <p:sp>
        <p:nvSpPr>
          <p:cNvPr id="21514" name="자유형 21513"/>
          <p:cNvSpPr/>
          <p:nvPr/>
        </p:nvSpPr>
        <p:spPr>
          <a:xfrm>
            <a:off x="5542440" y="4454608"/>
            <a:ext cx="2341878" cy="1026713"/>
          </a:xfrm>
          <a:custGeom>
            <a:avLst/>
            <a:gdLst>
              <a:gd name="connsiteX0" fmla="*/ 2328344 w 2341878"/>
              <a:gd name="connsiteY0" fmla="*/ -2489 h 1026713"/>
              <a:gd name="connsiteX1" fmla="*/ 2092717 w 2341878"/>
              <a:gd name="connsiteY1" fmla="*/ 245539 h 1026713"/>
              <a:gd name="connsiteX2" fmla="*/ -3127 w 2341878"/>
              <a:gd name="connsiteY2" fmla="*/ 1026831 h 102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1878" h="1026713">
                <a:moveTo>
                  <a:pt x="2328344" y="-2489"/>
                </a:moveTo>
                <a:cubicBezTo>
                  <a:pt x="2289073" y="38848"/>
                  <a:pt x="2481295" y="73986"/>
                  <a:pt x="2092717" y="245539"/>
                </a:cubicBezTo>
                <a:cubicBezTo>
                  <a:pt x="1704138" y="417093"/>
                  <a:pt x="346179" y="896615"/>
                  <a:pt x="-3127" y="1026831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1515" name="자유형 21514"/>
          <p:cNvSpPr/>
          <p:nvPr/>
        </p:nvSpPr>
        <p:spPr>
          <a:xfrm>
            <a:off x="3705597" y="1640919"/>
            <a:ext cx="4428163" cy="1421323"/>
          </a:xfrm>
          <a:custGeom>
            <a:avLst/>
            <a:gdLst>
              <a:gd name="connsiteX0" fmla="*/ 4264399 w 4428163"/>
              <a:gd name="connsiteY0" fmla="*/ -3928 h 1421323"/>
              <a:gd name="connsiteX1" fmla="*/ 4351209 w 4428163"/>
              <a:gd name="connsiteY1" fmla="*/ 814567 h 1421323"/>
              <a:gd name="connsiteX2" fmla="*/ 3011852 w 4428163"/>
              <a:gd name="connsiteY2" fmla="*/ 1199011 h 1421323"/>
              <a:gd name="connsiteX3" fmla="*/ 841600 w 4428163"/>
              <a:gd name="connsiteY3" fmla="*/ 1174208 h 1421323"/>
              <a:gd name="connsiteX4" fmla="*/ 345542 w 4428163"/>
              <a:gd name="connsiteY4" fmla="*/ 1149405 h 1421323"/>
              <a:gd name="connsiteX5" fmla="*/ -1698 w 4428163"/>
              <a:gd name="connsiteY5" fmla="*/ 1422237 h 142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163" h="1421323">
                <a:moveTo>
                  <a:pt x="4264399" y="-3928"/>
                </a:moveTo>
                <a:cubicBezTo>
                  <a:pt x="4278867" y="132487"/>
                  <a:pt x="4559966" y="614076"/>
                  <a:pt x="4351209" y="814567"/>
                </a:cubicBezTo>
                <a:cubicBezTo>
                  <a:pt x="4142450" y="1015056"/>
                  <a:pt x="3596786" y="1139071"/>
                  <a:pt x="3011852" y="1199011"/>
                </a:cubicBezTo>
                <a:cubicBezTo>
                  <a:pt x="2426917" y="1258952"/>
                  <a:pt x="1285984" y="1182476"/>
                  <a:pt x="841600" y="1174208"/>
                </a:cubicBezTo>
                <a:cubicBezTo>
                  <a:pt x="397214" y="1165941"/>
                  <a:pt x="486091" y="1108067"/>
                  <a:pt x="345542" y="1149405"/>
                </a:cubicBezTo>
                <a:cubicBezTo>
                  <a:pt x="204992" y="1190743"/>
                  <a:pt x="56175" y="1376765"/>
                  <a:pt x="-1698" y="1422237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메이븐 프로젝트의 구조와 구성 요소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21509" name="직사각형 21508"/>
          <p:cNvSpPr txBox="1"/>
          <p:nvPr/>
        </p:nvSpPr>
        <p:spPr>
          <a:xfrm>
            <a:off x="0" y="343643"/>
            <a:ext cx="9144000" cy="557344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&lt;?xml version="1.0" encoding="UTF-8"?&gt;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&lt;project xmlns="http://maven.apache.org/POM/4.0.0" xmlns:xsi="http://www.w3.org/2001/XMLSchema-instance"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xsi:schemaLocation="http://maven.apache.org/POM/4.0.0 https://maven.apache.org/maven-v4_0_0.xsd"&gt;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&lt;modelVersion&gt;4.0.0&lt;/modelVersion&gt;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&lt;groupId&gt;com.myspring&lt;/groupId&gt;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&lt;artifactId&gt;pro27&lt;/artifactId&gt;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&lt;name&gt;pro27&lt;/name&gt;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&lt;packaging&gt;war&lt;/packaging&gt;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&lt;version&gt;1.0.0-BUILD-SNAPSHOT&lt;/version&gt;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&lt;properties&gt;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&lt;java-version&gt;1.6&lt;/java-version&gt;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&lt;org.springframework-version&gt;3.1.1.RELEASE&lt;/org.springframework-version&gt;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&lt;org.aspectj-version&gt;1.6.10&lt;/org.aspectj-version&gt;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&lt;org.slf4j-version&gt;1.6.6&lt;/org.slf4j-version&gt;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&lt;/properties&gt;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&lt;dependencies&gt;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&lt;!-- Spring --&gt;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&lt;dependency&gt;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&lt;groupId&gt;org.springframework&lt;/groupId&gt;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&lt;artifactId&gt;spring-context&lt;/artifactId&gt;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&lt;version&gt;${org.springframework-version}&lt;/version&gt;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&lt;exclusions&gt;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&lt;!-- Exclude Commons Logging in favor of SLF4j --&gt;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&lt;exclusion&gt;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	</a:t>
            </a:r>
            <a:r>
              <a:rPr lang="ko-KR" altLang="en-US" sz="1200" b="1">
                <a:latin typeface="한컴산뜻돋움"/>
                <a:ea typeface="한컴산뜻돋움"/>
              </a:rPr>
              <a:t>&lt;groupId&gt;commons-logging&lt;/groupId&gt;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	</a:t>
            </a:r>
            <a:r>
              <a:rPr lang="ko-KR" altLang="en-US" sz="1200" b="1">
                <a:latin typeface="한컴산뜻돋움"/>
                <a:ea typeface="한컴산뜻돋움"/>
              </a:rPr>
              <a:t>&lt;artifactId&gt;commons-logging&lt;/artifactId&gt;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</a:rPr>
              <a:t> &lt;/exclusion&gt;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&lt;/exclusions&gt;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&lt;/dependency&gt;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                :                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27.4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메이븐 프로젝트의 구조와 구성 요소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05678" y="141618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200" b="1" dirty="0">
                <a:latin typeface="+mj-ea"/>
                <a:ea typeface="+mj-ea"/>
              </a:rPr>
              <a:t>pom.xml</a:t>
            </a:r>
            <a:r>
              <a:rPr lang="ko-KR" altLang="en-US" sz="1200" b="1" dirty="0">
                <a:latin typeface="+mj-ea"/>
                <a:ea typeface="+mj-ea"/>
              </a:rPr>
              <a:t>의 프로젝트 정보 설정 태그 구성 요소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05678" y="1715053"/>
          <a:ext cx="766307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1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30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2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groupId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프로젝트 그룹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를 나타내며 일반적으로 패키지 이름을 사용해 설정합니다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artifactId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프로젝트 아티팩트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를 설정합니다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대개는 프로젝트 이름으로 설정합니다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4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version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프로젝트의 버전을 설정합니다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0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packaging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애플리케이션 배포 시 패키징 타입을 설정합니다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 경우는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war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파일로 패키징됩니다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705678" y="3523277"/>
            <a:ext cx="4572000" cy="26576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pom.xml</a:t>
            </a:r>
            <a:r>
              <a:rPr lang="ko-KR" altLang="en-US" sz="1200" b="1">
                <a:latin typeface="+mj-ea"/>
                <a:ea typeface="+mj-ea"/>
              </a:rPr>
              <a:t>의 </a:t>
            </a:r>
            <a:r>
              <a:rPr lang="en-US" altLang="ko-KR" sz="1200" b="1">
                <a:latin typeface="+mj-ea"/>
                <a:ea typeface="+mj-ea"/>
              </a:rPr>
              <a:t>dependencies </a:t>
            </a:r>
            <a:r>
              <a:rPr lang="ko-KR" altLang="en-US" sz="1200" b="1">
                <a:latin typeface="+mj-ea"/>
                <a:ea typeface="+mj-ea"/>
              </a:rPr>
              <a:t>정보 설정 태그 구성 요소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5678" y="3769499"/>
          <a:ext cx="7663070" cy="1221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1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9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2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dependency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해당 프로젝트에서 의존하는 다른 라이브러리 정보를 기술합니다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groupId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의존하는 프로젝트의 그룹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id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4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artifactId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의존하는 프로젝트의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artifact id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0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version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의존하는 프로젝트 버전 정보</a:t>
                      </a:r>
                      <a:endParaRPr lang="ko-KR" altLang="en-US" sz="1000" b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프로젝트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90870"/>
            <a:ext cx="7563678" cy="45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메뉴에서 </a:t>
            </a:r>
            <a:r>
              <a:rPr lang="en-US" altLang="ko-KR" sz="1200">
                <a:latin typeface="+mj-ea"/>
                <a:ea typeface="+mj-ea"/>
              </a:rPr>
              <a:t>New &gt; project </a:t>
            </a:r>
            <a:r>
              <a:rPr lang="ko-KR" altLang="en-US" sz="1200">
                <a:latin typeface="+mj-ea"/>
                <a:ea typeface="+mj-ea"/>
              </a:rPr>
              <a:t>항목을 선택하고 </a:t>
            </a:r>
            <a:r>
              <a:rPr lang="en-US" altLang="ko-KR" sz="1200">
                <a:latin typeface="+mj-ea"/>
                <a:ea typeface="+mj-ea"/>
              </a:rPr>
              <a:t>Spring </a:t>
            </a:r>
            <a:r>
              <a:rPr lang="ko-KR" altLang="en-US" sz="1200">
                <a:latin typeface="+mj-ea"/>
                <a:ea typeface="+mj-ea"/>
              </a:rPr>
              <a:t>항목의 </a:t>
            </a:r>
            <a:r>
              <a:rPr lang="en-US" altLang="ko-KR" sz="1200">
                <a:latin typeface="+mj-ea"/>
                <a:ea typeface="+mj-ea"/>
              </a:rPr>
              <a:t>Spring Legacy Project</a:t>
            </a:r>
            <a:r>
              <a:rPr lang="ko-KR" altLang="en-US" sz="1200">
                <a:latin typeface="+mj-ea"/>
                <a:ea typeface="+mj-ea"/>
              </a:rPr>
              <a:t>를 선택한 후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053133" y="1952534"/>
            <a:ext cx="4377484" cy="42196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464904" y="4502426"/>
            <a:ext cx="1240615" cy="18884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 txBox="1"/>
          <p:nvPr/>
        </p:nvSpPr>
        <p:spPr>
          <a:xfrm>
            <a:off x="266032" y="2888117"/>
            <a:ext cx="1630680" cy="45325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r>
              <a:rPr lang="ko-KR" altLang="en-US" sz="1200"/>
              <a:t>혹은</a:t>
            </a:r>
          </a:p>
          <a:p>
            <a:r>
              <a:rPr lang="en-US" altLang="ko-KR" sz="1200"/>
              <a:t>File -&gt; New -&gt; Other...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rot="5400000">
            <a:off x="1601853" y="1767205"/>
            <a:ext cx="334839" cy="2232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 txBox="1"/>
          <p:nvPr/>
        </p:nvSpPr>
        <p:spPr>
          <a:xfrm>
            <a:off x="328745" y="2128804"/>
            <a:ext cx="1506855" cy="54864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latin typeface="함초롬돋움"/>
                <a:ea typeface="함초롬돋움"/>
              </a:rPr>
              <a:t>project explore </a:t>
            </a:r>
            <a:r>
              <a:rPr lang="ko-KR" altLang="en-US" sz="1000">
                <a:latin typeface="함초롬돋움"/>
                <a:ea typeface="함초롬돋움"/>
              </a:rPr>
              <a:t>바탕에서</a:t>
            </a:r>
          </a:p>
          <a:p>
            <a:r>
              <a:rPr lang="ko-KR" altLang="en-US" sz="1000">
                <a:latin typeface="함초롬돋움"/>
                <a:ea typeface="함초롬돋움"/>
              </a:rPr>
              <a:t>마우스 오른쪽 클릭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메이븐 설치하기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20687"/>
            <a:ext cx="73052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apache-maven-3.8.4-bin.zip </a:t>
            </a:r>
            <a:r>
              <a:rPr lang="ko-KR" altLang="en-US" sz="1200">
                <a:latin typeface="+mj-ea"/>
                <a:ea typeface="+mj-ea"/>
              </a:rPr>
              <a:t>파일을 다운로드합니다 </a:t>
            </a:r>
            <a:r>
              <a:rPr lang="en-US" altLang="ko-KR" sz="1200">
                <a:latin typeface="+mj-ea"/>
                <a:ea typeface="+mj-ea"/>
              </a:rPr>
              <a:t>(</a:t>
            </a:r>
            <a:r>
              <a:rPr lang="ko-KR" altLang="en-US" sz="1200">
                <a:latin typeface="+mj-ea"/>
                <a:ea typeface="+mj-ea"/>
              </a:rPr>
              <a:t>최신버전으로</a:t>
            </a:r>
            <a:r>
              <a:rPr lang="en-US" altLang="ko-KR" sz="1200">
                <a:latin typeface="+mj-ea"/>
                <a:ea typeface="+mj-ea"/>
              </a:rPr>
              <a:t>)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939274"/>
            <a:ext cx="9144000" cy="359460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7" name="순서도: 처리 16"/>
          <p:cNvSpPr/>
          <p:nvPr/>
        </p:nvSpPr>
        <p:spPr>
          <a:xfrm>
            <a:off x="2845593" y="4698999"/>
            <a:ext cx="1309687" cy="238125"/>
          </a:xfrm>
          <a:prstGeom prst="flowChartProcess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프로젝트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90870"/>
            <a:ext cx="7563678" cy="45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>
                <a:latin typeface="+mj-ea"/>
                <a:ea typeface="+mj-ea"/>
              </a:rPr>
              <a:t>Spring </a:t>
            </a:r>
            <a:r>
              <a:rPr lang="ko-KR" altLang="en-US" sz="1200">
                <a:latin typeface="+mj-ea"/>
                <a:ea typeface="+mj-ea"/>
              </a:rPr>
              <a:t>항목의 </a:t>
            </a:r>
            <a:r>
              <a:rPr lang="en-US" altLang="ko-KR" sz="1200">
                <a:latin typeface="+mj-ea"/>
                <a:ea typeface="+mj-ea"/>
              </a:rPr>
              <a:t>Spring Legacy Project </a:t>
            </a:r>
            <a:r>
              <a:rPr lang="ko-KR" altLang="en-US" sz="1200">
                <a:latin typeface="+mj-ea"/>
                <a:ea typeface="+mj-ea"/>
              </a:rPr>
              <a:t>항목이 없다면 다시 </a:t>
            </a:r>
            <a:r>
              <a:rPr lang="en-US" altLang="ko-KR" sz="1200">
                <a:latin typeface="+mj-ea"/>
                <a:ea typeface="+mj-ea"/>
              </a:rPr>
              <a:t>Help &gt; Eclipse Marketplace...</a:t>
            </a:r>
            <a:r>
              <a:rPr lang="ko-KR" altLang="en-US" sz="1200">
                <a:latin typeface="+mj-ea"/>
                <a:ea typeface="+mj-ea"/>
              </a:rPr>
              <a:t>를 선택하고 검색창에 </a:t>
            </a:r>
            <a:r>
              <a:rPr lang="en-US" altLang="ko-KR" sz="1200">
                <a:latin typeface="+mj-ea"/>
                <a:ea typeface="+mj-ea"/>
              </a:rPr>
              <a:t>sts</a:t>
            </a:r>
            <a:r>
              <a:rPr lang="ko-KR" altLang="en-US" sz="1200">
                <a:latin typeface="+mj-ea"/>
                <a:ea typeface="+mj-ea"/>
              </a:rPr>
              <a:t>를 입력한 후 </a:t>
            </a:r>
            <a:r>
              <a:rPr lang="en-US" altLang="ko-KR" sz="1200">
                <a:latin typeface="+mj-ea"/>
                <a:ea typeface="+mj-ea"/>
              </a:rPr>
              <a:t>Go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r>
              <a:rPr lang="ko-KR" altLang="en-US" sz="1200">
                <a:latin typeface="+mj-ea"/>
                <a:ea typeface="+mj-ea"/>
              </a:rPr>
              <a:t> 앞서 진행했던 것과 같이 처리한다.</a:t>
            </a:r>
          </a:p>
        </p:txBody>
      </p:sp>
      <p:pic>
        <p:nvPicPr>
          <p:cNvPr id="16" name="그림 1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493694" y="1974210"/>
            <a:ext cx="4725637" cy="4171331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2436A084-D571-7BC8-337B-F6299770F1B6}"/>
              </a:ext>
            </a:extLst>
          </p:cNvPr>
          <p:cNvSpPr/>
          <p:nvPr/>
        </p:nvSpPr>
        <p:spPr>
          <a:xfrm>
            <a:off x="6455300" y="56643"/>
            <a:ext cx="1283793" cy="981012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프로젝트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2" y="1342430"/>
            <a:ext cx="7384774" cy="265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프로젝트 이름으로 </a:t>
            </a:r>
            <a:r>
              <a:rPr lang="en-US" altLang="ko-KR" sz="1200">
                <a:latin typeface="+mj-ea"/>
                <a:ea typeface="+mj-ea"/>
              </a:rPr>
              <a:t>pro27</a:t>
            </a:r>
            <a:r>
              <a:rPr lang="ko-KR" altLang="en-US" sz="1200">
                <a:latin typeface="+mj-ea"/>
                <a:ea typeface="+mj-ea"/>
              </a:rPr>
              <a:t>을 입력한 후 </a:t>
            </a:r>
            <a:r>
              <a:rPr lang="en-US" altLang="ko-KR" sz="1200">
                <a:latin typeface="+mj-ea"/>
                <a:ea typeface="+mj-ea"/>
              </a:rPr>
              <a:t>Templates</a:t>
            </a:r>
            <a:r>
              <a:rPr lang="ko-KR" altLang="en-US" sz="1200">
                <a:latin typeface="+mj-ea"/>
                <a:ea typeface="+mj-ea"/>
              </a:rPr>
              <a:t>를 </a:t>
            </a:r>
            <a:r>
              <a:rPr lang="en-US" altLang="ko-KR" sz="1200">
                <a:latin typeface="+mj-ea"/>
                <a:ea typeface="+mj-ea"/>
              </a:rPr>
              <a:t>Spring MVC Project</a:t>
            </a:r>
            <a:r>
              <a:rPr lang="ko-KR" altLang="en-US" sz="1200">
                <a:latin typeface="+mj-ea"/>
                <a:ea typeface="+mj-ea"/>
              </a:rPr>
              <a:t>로 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599178" y="1619429"/>
            <a:ext cx="3518259" cy="51055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250096" y="2445026"/>
            <a:ext cx="455423" cy="168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71800" y="4075043"/>
            <a:ext cx="974035" cy="1170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프로젝트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50096" y="2445026"/>
            <a:ext cx="455423" cy="168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71800" y="4075043"/>
            <a:ext cx="974035" cy="1170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148" y="1314450"/>
            <a:ext cx="5501640" cy="42291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26636" y="2756693"/>
            <a:ext cx="4115261" cy="388461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6" name="순서도: 처리 15"/>
          <p:cNvSpPr/>
          <p:nvPr/>
        </p:nvSpPr>
        <p:spPr>
          <a:xfrm>
            <a:off x="4686101" y="5641578"/>
            <a:ext cx="2976562" cy="377031"/>
          </a:xfrm>
          <a:prstGeom prst="flowChartProcess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7" name="TextBox 16"/>
          <p:cNvSpPr txBox="1"/>
          <p:nvPr/>
        </p:nvSpPr>
        <p:spPr>
          <a:xfrm flipH="1">
            <a:off x="5892163" y="1315640"/>
            <a:ext cx="1714502" cy="99703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eclipse.ini 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수정 후</a:t>
            </a:r>
          </a:p>
          <a:p>
            <a:pPr>
              <a:defRPr/>
            </a:pP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이클립스 다시 시작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!</a:t>
            </a:r>
          </a:p>
          <a:p>
            <a:pPr>
              <a:defRPr/>
            </a:pPr>
            <a:endParaRPr lang="en-US" altLang="ko-KR" sz="1200" b="1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이클립스 버전에 따라서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java 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버전을 맞춰야 함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!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44852" y="6385718"/>
            <a:ext cx="1994296" cy="992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: 도형 19"/>
          <p:cNvSpPr/>
          <p:nvPr/>
        </p:nvSpPr>
        <p:spPr>
          <a:xfrm>
            <a:off x="7269570" y="1088814"/>
            <a:ext cx="632012" cy="4558938"/>
          </a:xfrm>
          <a:custGeom>
            <a:avLst/>
            <a:gdLst>
              <a:gd name="connsiteX0" fmla="*/ -3780 w 632012"/>
              <a:gd name="connsiteY0" fmla="*/ 335966 h 4558938"/>
              <a:gd name="connsiteX1" fmla="*/ 631218 w 632012"/>
              <a:gd name="connsiteY1" fmla="*/ 306200 h 4558938"/>
              <a:gd name="connsiteX2" fmla="*/ 105359 w 632012"/>
              <a:gd name="connsiteY2" fmla="*/ 4562685 h 455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2012" h="4558938">
                <a:moveTo>
                  <a:pt x="-3780" y="335966"/>
                </a:moveTo>
                <a:cubicBezTo>
                  <a:pt x="102052" y="331005"/>
                  <a:pt x="613028" y="-398252"/>
                  <a:pt x="631218" y="306200"/>
                </a:cubicBezTo>
                <a:cubicBezTo>
                  <a:pt x="649408" y="1010653"/>
                  <a:pt x="193002" y="3853270"/>
                  <a:pt x="105359" y="4562685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자유형: 도형 21"/>
          <p:cNvSpPr/>
          <p:nvPr/>
        </p:nvSpPr>
        <p:spPr>
          <a:xfrm>
            <a:off x="6853263" y="1750788"/>
            <a:ext cx="1832346" cy="4615485"/>
          </a:xfrm>
          <a:custGeom>
            <a:avLst/>
            <a:gdLst>
              <a:gd name="connsiteX0" fmla="*/ 690338 w 1832346"/>
              <a:gd name="connsiteY0" fmla="*/ 398289 h 4615485"/>
              <a:gd name="connsiteX1" fmla="*/ 1444400 w 1832346"/>
              <a:gd name="connsiteY1" fmla="*/ 41102 h 4615485"/>
              <a:gd name="connsiteX2" fmla="*/ 1831353 w 1832346"/>
              <a:gd name="connsiteY2" fmla="*/ 477664 h 4615485"/>
              <a:gd name="connsiteX3" fmla="*/ 1355103 w 1832346"/>
              <a:gd name="connsiteY3" fmla="*/ 4208289 h 4615485"/>
              <a:gd name="connsiteX4" fmla="*/ -4193 w 1832346"/>
              <a:gd name="connsiteY4" fmla="*/ 4555555 h 461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2346" h="4615485">
                <a:moveTo>
                  <a:pt x="690338" y="398289"/>
                </a:moveTo>
                <a:cubicBezTo>
                  <a:pt x="816014" y="338758"/>
                  <a:pt x="1254230" y="27872"/>
                  <a:pt x="1444400" y="41102"/>
                </a:cubicBezTo>
                <a:cubicBezTo>
                  <a:pt x="1634569" y="54331"/>
                  <a:pt x="1846237" y="-216866"/>
                  <a:pt x="1831353" y="477664"/>
                </a:cubicBezTo>
                <a:cubicBezTo>
                  <a:pt x="1816470" y="1172195"/>
                  <a:pt x="1661027" y="3528641"/>
                  <a:pt x="1355103" y="4208289"/>
                </a:cubicBezTo>
                <a:cubicBezTo>
                  <a:pt x="1049178" y="4887937"/>
                  <a:pt x="222355" y="4497677"/>
                  <a:pt x="-4193" y="4555555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4560F212-ED1A-1A20-506C-530A0EC480FC}"/>
              </a:ext>
            </a:extLst>
          </p:cNvPr>
          <p:cNvSpPr/>
          <p:nvPr/>
        </p:nvSpPr>
        <p:spPr>
          <a:xfrm>
            <a:off x="6455300" y="56643"/>
            <a:ext cx="1283793" cy="981012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프로젝트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80930"/>
            <a:ext cx="7335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다운로드 메시지창이 나타나면 </a:t>
            </a:r>
            <a:r>
              <a:rPr lang="en-US" altLang="ko-KR" sz="1200">
                <a:latin typeface="+mj-ea"/>
                <a:ea typeface="+mj-ea"/>
              </a:rPr>
              <a:t>Yes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903261" y="1836253"/>
            <a:ext cx="4065270" cy="1000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412974" y="2554357"/>
            <a:ext cx="695739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프로젝트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61052"/>
            <a:ext cx="7702826" cy="45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패키지 이름으로 </a:t>
            </a:r>
            <a:r>
              <a:rPr lang="en-US" altLang="ko-KR" sz="1200">
                <a:latin typeface="+mj-ea"/>
                <a:ea typeface="+mj-ea"/>
              </a:rPr>
              <a:t>com.myspring.pro27(</a:t>
            </a:r>
            <a:r>
              <a:rPr lang="ko-KR" altLang="en-US" sz="1200">
                <a:latin typeface="+mj-ea"/>
                <a:ea typeface="+mj-ea"/>
              </a:rPr>
              <a:t>세 번째 단계의 패키지 이름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즉 </a:t>
            </a:r>
            <a:r>
              <a:rPr lang="en-US" altLang="ko-KR" sz="1200">
                <a:latin typeface="+mj-ea"/>
                <a:ea typeface="+mj-ea"/>
              </a:rPr>
              <a:t>pro27</a:t>
            </a:r>
            <a:r>
              <a:rPr lang="ko-KR" altLang="en-US" sz="1200">
                <a:latin typeface="+mj-ea"/>
                <a:ea typeface="+mj-ea"/>
              </a:rPr>
              <a:t>이 브라우저에서 요청하는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컨텍스트 이름입니다</a:t>
            </a:r>
            <a:r>
              <a:rPr lang="en-US" altLang="ko-KR" sz="1200">
                <a:latin typeface="+mj-ea"/>
                <a:ea typeface="+mj-ea"/>
              </a:rPr>
              <a:t>)</a:t>
            </a:r>
            <a:r>
              <a:rPr lang="ko-KR" altLang="en-US" sz="1200">
                <a:latin typeface="+mj-ea"/>
                <a:ea typeface="+mj-ea"/>
              </a:rPr>
              <a:t>을 입력하고 </a:t>
            </a:r>
            <a:r>
              <a:rPr lang="en-US" altLang="ko-KR" sz="1200">
                <a:latin typeface="+mj-ea"/>
                <a:ea typeface="+mj-ea"/>
              </a:rPr>
              <a:t>Finish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553887" y="1922717"/>
            <a:ext cx="3529330" cy="4491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623930" y="2604052"/>
            <a:ext cx="993913" cy="1789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프로젝트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2" y="1490870"/>
            <a:ext cx="6967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이클립스에서 프로젝트가 생성된 것을 확인할 수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981412" y="1895889"/>
            <a:ext cx="2124075" cy="1714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프로젝트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391478"/>
            <a:ext cx="7543800" cy="444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프로젝트의 </a:t>
            </a:r>
            <a:r>
              <a:rPr lang="en-US" altLang="ko-KR" sz="1200">
                <a:latin typeface="+mj-ea"/>
                <a:ea typeface="+mj-ea"/>
              </a:rPr>
              <a:t>Maven Dependencies </a:t>
            </a:r>
            <a:r>
              <a:rPr lang="ko-KR" altLang="en-US" sz="1200">
                <a:latin typeface="+mj-ea"/>
                <a:ea typeface="+mj-ea"/>
              </a:rPr>
              <a:t>폴더를 클릭하면 자동으로 다운로드된 스프링 관련 라이브러리들이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보입니다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43197" y="1853143"/>
            <a:ext cx="2637431" cy="4830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339548" y="3538330"/>
            <a:ext cx="2041080" cy="28624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27.5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스프링 프로젝트 만들기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8" y="1470992"/>
            <a:ext cx="76233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라이브러리 옆에 표시된 경로를 통해 설치된 라이브러리 파일들을 볼 수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258984" y="1827295"/>
            <a:ext cx="5731510" cy="3938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286000" y="3289852"/>
            <a:ext cx="3498574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27.6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프로젝트 실행하기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10193" y="1579672"/>
            <a:ext cx="2631440" cy="5188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613991" y="1302674"/>
            <a:ext cx="3548270" cy="267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STS </a:t>
            </a:r>
            <a:r>
              <a:rPr lang="ko-KR" altLang="en-US" sz="1200" b="1">
                <a:latin typeface="+mj-ea"/>
                <a:ea typeface="+mj-ea"/>
              </a:rPr>
              <a:t>프로젝트 구조</a:t>
            </a:r>
          </a:p>
        </p:txBody>
      </p:sp>
      <p:sp>
        <p:nvSpPr>
          <p:cNvPr id="7" name="사각형 설명선 6"/>
          <p:cNvSpPr/>
          <p:nvPr/>
        </p:nvSpPr>
        <p:spPr>
          <a:xfrm>
            <a:off x="5012357" y="1919287"/>
            <a:ext cx="1426210" cy="255588"/>
          </a:xfrm>
          <a:prstGeom prst="wedgeRectCallout">
            <a:avLst>
              <a:gd name="adj1" fmla="val -54791"/>
              <a:gd name="adj2" fmla="val 13501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l" latinLnBrk="1">
              <a:spcAft>
                <a:spcPct val="3000"/>
              </a:spcAft>
            </a:pPr>
            <a:r>
              <a:rPr lang="ko-KR" altLang="en-US" sz="1000" b="1">
                <a:solidFill>
                  <a:srgbClr val="000000"/>
                </a:solidFill>
                <a:cs typeface="Times New Roman"/>
              </a:rPr>
              <a:t>패키지별 자바 파일</a:t>
            </a:r>
            <a:r>
              <a:rPr lang="en-US" altLang="en-US" sz="1000" b="1">
                <a:cs typeface="Times New Roman"/>
              </a:rPr>
              <a:t> </a:t>
            </a:r>
            <a:endParaRPr lang="ko-KR" altLang="en-US" sz="1000" b="1">
              <a:cs typeface="Times New Roman"/>
            </a:endParaRPr>
          </a:p>
        </p:txBody>
      </p:sp>
      <p:sp>
        <p:nvSpPr>
          <p:cNvPr id="8" name="사각형 설명선 7"/>
          <p:cNvSpPr/>
          <p:nvPr/>
        </p:nvSpPr>
        <p:spPr>
          <a:xfrm>
            <a:off x="5266923" y="2613991"/>
            <a:ext cx="3221093" cy="348698"/>
          </a:xfrm>
          <a:prstGeom prst="wedgeRectCallout">
            <a:avLst>
              <a:gd name="adj1" fmla="val -60565"/>
              <a:gd name="adj2" fmla="val 4444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l" latinLnBrk="1">
              <a:spcAft>
                <a:spcPct val="3000"/>
              </a:spcAft>
            </a:pPr>
            <a:r>
              <a:rPr lang="ko-KR" altLang="en-US" sz="1000" b="1">
                <a:solidFill>
                  <a:srgbClr val="000000"/>
                </a:solidFill>
                <a:cs typeface="Times New Roman"/>
              </a:rPr>
              <a:t>여러 가지 리소스 파일</a:t>
            </a:r>
            <a:r>
              <a:rPr lang="en-US" altLang="en-US" sz="1000" b="1">
                <a:solidFill>
                  <a:srgbClr val="000000"/>
                </a:solidFill>
                <a:cs typeface="Times New Roman"/>
              </a:rPr>
              <a:t>(</a:t>
            </a:r>
            <a:r>
              <a:rPr lang="ko-KR" altLang="en-US" sz="1000" b="1">
                <a:solidFill>
                  <a:srgbClr val="000000"/>
                </a:solidFill>
                <a:cs typeface="Times New Roman"/>
              </a:rPr>
              <a:t>로그</a:t>
            </a:r>
            <a:r>
              <a:rPr lang="en-US" altLang="en-US" sz="1000" b="1">
                <a:solidFill>
                  <a:srgbClr val="000000"/>
                </a:solidFill>
                <a:cs typeface="Times New Roman"/>
              </a:rPr>
              <a:t>, </a:t>
            </a:r>
            <a:r>
              <a:rPr lang="en-US" altLang="ko-KR" sz="1000" b="1">
                <a:solidFill>
                  <a:srgbClr val="000000"/>
                </a:solidFill>
                <a:cs typeface="Times New Roman"/>
              </a:rPr>
              <a:t> </a:t>
            </a:r>
            <a:r>
              <a:rPr lang="ko-KR" altLang="en-US" sz="1000" b="1">
                <a:solidFill>
                  <a:srgbClr val="000000"/>
                </a:solidFill>
                <a:cs typeface="Times New Roman"/>
              </a:rPr>
              <a:t>마이바티스</a:t>
            </a:r>
            <a:r>
              <a:rPr lang="en-US" altLang="en-US" sz="1000" b="1">
                <a:solidFill>
                  <a:srgbClr val="000000"/>
                </a:solidFill>
                <a:cs typeface="Times New Roman"/>
              </a:rPr>
              <a:t>, </a:t>
            </a:r>
            <a:r>
              <a:rPr lang="ko-KR" altLang="en-US" sz="1000" b="1">
                <a:solidFill>
                  <a:srgbClr val="000000"/>
                </a:solidFill>
                <a:cs typeface="Times New Roman"/>
              </a:rPr>
              <a:t>다국어 등</a:t>
            </a:r>
            <a:r>
              <a:rPr lang="en-US" altLang="en-US" sz="1000" b="1">
                <a:solidFill>
                  <a:srgbClr val="000000"/>
                </a:solidFill>
                <a:cs typeface="Times New Roman"/>
              </a:rPr>
              <a:t>) </a:t>
            </a:r>
            <a:r>
              <a:rPr lang="en-US" altLang="en-US" sz="1000" b="1">
                <a:cs typeface="Times New Roman"/>
              </a:rPr>
              <a:t> </a:t>
            </a:r>
            <a:endParaRPr lang="ko-KR" altLang="en-US" sz="1000" b="1">
              <a:cs typeface="Times New Roman"/>
            </a:endParaRPr>
          </a:p>
        </p:txBody>
      </p:sp>
      <p:sp>
        <p:nvSpPr>
          <p:cNvPr id="9" name="사각형 설명선 8"/>
          <p:cNvSpPr/>
          <p:nvPr/>
        </p:nvSpPr>
        <p:spPr>
          <a:xfrm>
            <a:off x="4785606" y="4292979"/>
            <a:ext cx="1989455" cy="423545"/>
          </a:xfrm>
          <a:prstGeom prst="wedgeRectCallout">
            <a:avLst>
              <a:gd name="adj1" fmla="val -58726"/>
              <a:gd name="adj2" fmla="val 5501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l" latinLnBrk="1">
              <a:spcAft>
                <a:spcPct val="3000"/>
              </a:spcAft>
            </a:pPr>
            <a:r>
              <a:rPr lang="ko-KR" altLang="en-US" sz="1000" b="1">
                <a:solidFill>
                  <a:srgbClr val="000000"/>
                </a:solidFill>
                <a:cs typeface="Times New Roman"/>
              </a:rPr>
              <a:t>자바스크립트 파일</a:t>
            </a:r>
            <a:r>
              <a:rPr lang="en-US" altLang="en-US" sz="1000" b="1">
                <a:solidFill>
                  <a:srgbClr val="000000"/>
                </a:solidFill>
                <a:cs typeface="Times New Roman"/>
              </a:rPr>
              <a:t>, jQuery </a:t>
            </a:r>
            <a:r>
              <a:rPr lang="ko-KR" altLang="en-US" sz="1000" b="1">
                <a:solidFill>
                  <a:srgbClr val="000000"/>
                </a:solidFill>
                <a:cs typeface="Times New Roman"/>
              </a:rPr>
              <a:t>파일</a:t>
            </a:r>
            <a:r>
              <a:rPr lang="en-US" altLang="en-US" sz="1000" b="1">
                <a:solidFill>
                  <a:srgbClr val="000000"/>
                </a:solidFill>
                <a:cs typeface="Times New Roman"/>
              </a:rPr>
              <a:t>, </a:t>
            </a:r>
            <a:r>
              <a:rPr lang="ko-KR" altLang="en-US" sz="1000" b="1">
                <a:solidFill>
                  <a:srgbClr val="000000"/>
                </a:solidFill>
                <a:cs typeface="Times New Roman"/>
              </a:rPr>
              <a:t>이미지 파일 등</a:t>
            </a:r>
            <a:r>
              <a:rPr lang="en-US" altLang="en-US" sz="1000" b="1">
                <a:cs typeface="Times New Roman"/>
              </a:rPr>
              <a:t> </a:t>
            </a:r>
            <a:endParaRPr lang="ko-KR" altLang="en-US" sz="1000" b="1">
              <a:cs typeface="Times New Roman"/>
            </a:endParaRPr>
          </a:p>
        </p:txBody>
      </p:sp>
      <p:sp>
        <p:nvSpPr>
          <p:cNvPr id="10" name="사각형 설명선 9"/>
          <p:cNvSpPr/>
          <p:nvPr/>
        </p:nvSpPr>
        <p:spPr>
          <a:xfrm>
            <a:off x="5416430" y="5216814"/>
            <a:ext cx="2044273" cy="389255"/>
          </a:xfrm>
          <a:prstGeom prst="wedgeRectCallout">
            <a:avLst>
              <a:gd name="adj1" fmla="val -56773"/>
              <a:gd name="adj2" fmla="val 4851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101600" indent="-101600" algn="l" latinLnBrk="1">
              <a:spcAft>
                <a:spcPct val="3000"/>
              </a:spcAft>
            </a:pPr>
            <a:r>
              <a:rPr lang="ko-KR" altLang="en-US" sz="1000" b="1">
                <a:solidFill>
                  <a:srgbClr val="000000"/>
                </a:solidFill>
                <a:cs typeface="Times New Roman"/>
              </a:rPr>
              <a:t>스프링 관련 여러 가지 설정 파일</a:t>
            </a:r>
            <a:r>
              <a:rPr lang="en-US" altLang="en-US" sz="1000" b="1">
                <a:cs typeface="Times New Roman"/>
              </a:rPr>
              <a:t> </a:t>
            </a:r>
            <a:endParaRPr lang="ko-KR" altLang="en-US" sz="1000" b="1">
              <a:cs typeface="Times New Roman"/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5416430" y="5847947"/>
            <a:ext cx="745831" cy="272415"/>
          </a:xfrm>
          <a:prstGeom prst="wedgeRectCallout">
            <a:avLst>
              <a:gd name="adj1" fmla="val -75640"/>
              <a:gd name="adj2" fmla="val -349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l" latinLnBrk="1">
              <a:spcAft>
                <a:spcPct val="3000"/>
              </a:spcAft>
            </a:pPr>
            <a:r>
              <a:rPr lang="en-US" altLang="en-US" sz="1000" b="1">
                <a:solidFill>
                  <a:srgbClr val="000000"/>
                </a:solidFill>
                <a:cs typeface="Times New Roman"/>
              </a:rPr>
              <a:t>JSP </a:t>
            </a:r>
            <a:r>
              <a:rPr lang="ko-KR" altLang="en-US" sz="1000" b="1">
                <a:solidFill>
                  <a:srgbClr val="000000"/>
                </a:solidFill>
                <a:cs typeface="Times New Roman"/>
              </a:rPr>
              <a:t>파일</a:t>
            </a:r>
            <a:r>
              <a:rPr lang="en-US" altLang="en-US" sz="1000" b="1">
                <a:cs typeface="Times New Roman"/>
              </a:rPr>
              <a:t> </a:t>
            </a:r>
            <a:endParaRPr lang="ko-KR" altLang="en-US" sz="1000" b="1">
              <a:cs typeface="Times New Roman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48878" y="2544417"/>
            <a:ext cx="1451113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13482" y="2865506"/>
            <a:ext cx="1451113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00356" y="4789648"/>
            <a:ext cx="1451113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5993" y="5606069"/>
            <a:ext cx="1451113" cy="178904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705519" y="5934060"/>
            <a:ext cx="1451113" cy="178904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320540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27.6.1 XML </a:t>
            </a:r>
            <a:r>
              <a:rPr lang="ko-KR" altLang="en-US" b="1"/>
              <a:t>파일 설정하기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27.6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프로젝트 실행하기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979020" y="1790047"/>
            <a:ext cx="2450465" cy="4543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메이븐 설치하기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40566"/>
            <a:ext cx="7315200" cy="267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원하는 폴더에 </a:t>
            </a:r>
            <a:r>
              <a:rPr lang="en-US" altLang="ko-KR" sz="1200">
                <a:latin typeface="+mj-ea"/>
                <a:ea typeface="+mj-ea"/>
              </a:rPr>
              <a:t>apache-maven-3.5.4-bin.zip </a:t>
            </a:r>
            <a:r>
              <a:rPr lang="ko-KR" altLang="en-US" sz="1200">
                <a:latin typeface="+mj-ea"/>
                <a:ea typeface="+mj-ea"/>
              </a:rPr>
              <a:t>파일의 압축을 해제합니다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714021" y="1837443"/>
            <a:ext cx="4738370" cy="3586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160644" y="3717235"/>
            <a:ext cx="636104" cy="81500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27.6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프로젝트 실행하기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58087" y="1323829"/>
            <a:ext cx="5626789" cy="5447917"/>
            <a:chOff x="485775" y="1497703"/>
            <a:chExt cx="8172450" cy="8581611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85775" y="1497703"/>
              <a:ext cx="8172450" cy="328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4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514350" y="4773889"/>
              <a:ext cx="8115300" cy="5305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735496" y="1234455"/>
            <a:ext cx="10237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600" b="1"/>
              <a:t>web.xml</a:t>
            </a:r>
            <a:endParaRPr lang="ko-KR" altLang="en-US" sz="1600" b="1"/>
          </a:p>
        </p:txBody>
      </p:sp>
      <p:cxnSp>
        <p:nvCxnSpPr>
          <p:cNvPr id="6" name="직선 연결선 5"/>
          <p:cNvCxnSpPr/>
          <p:nvPr/>
        </p:nvCxnSpPr>
        <p:spPr>
          <a:xfrm>
            <a:off x="5218043" y="5237922"/>
            <a:ext cx="556592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44717" y="5273837"/>
            <a:ext cx="1659835" cy="2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000" b="1">
                <a:solidFill>
                  <a:srgbClr val="FF0000"/>
                </a:solidFill>
                <a:latin typeface="+mj-ea"/>
                <a:ea typeface="+mj-ea"/>
              </a:rPr>
              <a:t>servlet-context.xml</a:t>
            </a:r>
            <a:endParaRPr lang="ko-KR" altLang="en-US" sz="10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1748" name="직사각형 31747"/>
          <p:cNvSpPr txBox="1"/>
          <p:nvPr/>
        </p:nvSpPr>
        <p:spPr>
          <a:xfrm>
            <a:off x="4932548" y="5148572"/>
            <a:ext cx="3091260" cy="3475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700">
                <a:solidFill>
                  <a:srgbClr val="0000FF"/>
                </a:solidFill>
              </a:rPr>
              <a:t>스프링 실행시</a:t>
            </a:r>
            <a:r>
              <a:rPr lang="ko-KR" altLang="en-US" sz="1000" b="1">
                <a:solidFill>
                  <a:srgbClr val="0000FF"/>
                </a:solidFill>
              </a:rPr>
              <a:t> </a:t>
            </a:r>
            <a:r>
              <a:rPr lang="en-US" altLang="ko-KR" sz="1000" b="1">
                <a:solidFill>
                  <a:srgbClr val="0000FF"/>
                </a:solidFill>
              </a:rPr>
              <a:t>servlet-context.xm</a:t>
            </a:r>
            <a:r>
              <a:rPr lang="en-US" altLang="ko-KR" sz="900" b="1">
                <a:solidFill>
                  <a:srgbClr val="0000FF"/>
                </a:solidFill>
              </a:rPr>
              <a:t>l</a:t>
            </a:r>
            <a:r>
              <a:rPr lang="ko-KR" altLang="en-US" sz="700">
                <a:solidFill>
                  <a:srgbClr val="0000FF"/>
                </a:solidFill>
              </a:rPr>
              <a:t>의 설정정보를 읽어 들입니다.</a:t>
            </a:r>
          </a:p>
          <a:p>
            <a:endParaRPr lang="ko-KR" altLang="en-US" sz="700">
              <a:solidFill>
                <a:srgbClr val="0000FF"/>
              </a:solidFill>
            </a:endParaRPr>
          </a:p>
        </p:txBody>
      </p:sp>
      <p:pic>
        <p:nvPicPr>
          <p:cNvPr id="31749" name="그림 31748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138560" y="1885949"/>
            <a:ext cx="1971675" cy="30861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3600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1751" name="직사각형 31750"/>
          <p:cNvSpPr txBox="1"/>
          <p:nvPr/>
        </p:nvSpPr>
        <p:spPr>
          <a:xfrm>
            <a:off x="0" y="504056"/>
            <a:ext cx="9144000" cy="593293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&lt;?xml version="1.0" encoding="UTF-8"?&gt;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&lt;web-app version="2.5" xmlns="http://java.sun.com/xml/ns/javaee"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xmlns:xsi="http://www.w3.org/2001/XMLSchema-instance"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xsi:schemaLocation="http://java.sun.com/xml/ns/javaee https://java.sun.com/xml/ns/javaee/web-app_2_5.xsd"&gt;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&lt;!-- The definition of the Root Spring Container shared by all Servlets and Filters --&gt;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&lt;context-param&gt;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&lt;param-name&gt;contextConfigLocation&lt;/param-name&gt;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&lt;param-value&gt;/WEB-INF/spring/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root-context.xml</a:t>
            </a:r>
            <a:r>
              <a:rPr lang="ko-KR" altLang="en-US" sz="1200" b="1">
                <a:latin typeface="한컴산뜻돋움"/>
                <a:ea typeface="한컴산뜻돋움"/>
              </a:rPr>
              <a:t>&lt;/param-value&gt;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&lt;/context-param&gt;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&lt;!-- Creates the Spring Container shared by all Servlets and Filters --&gt;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&lt;listener&gt;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&lt;listener-class&gt;org.springframework.web.context.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ContextLoaderListener</a:t>
            </a:r>
            <a:r>
              <a:rPr lang="ko-KR" altLang="en-US" sz="1200" b="1">
                <a:latin typeface="한컴산뜻돋움"/>
                <a:ea typeface="한컴산뜻돋움"/>
              </a:rPr>
              <a:t>&lt;/listener-class&gt;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&lt;/listener&gt;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&lt;!-- Processes application requests --&gt;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&lt;servlet&gt;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&lt;servlet-name&gt;appServlet&lt;/servlet-name&gt;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&lt;servlet-class&gt;org.springframework.web.servlet.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DispatcherServlet</a:t>
            </a:r>
            <a:r>
              <a:rPr lang="ko-KR" altLang="en-US" sz="1200" b="1">
                <a:latin typeface="한컴산뜻돋움"/>
                <a:ea typeface="한컴산뜻돋움"/>
              </a:rPr>
              <a:t>&lt;/servlet-class&gt;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&lt;init-param&gt;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&lt;param-name&gt;contextConfigLocation&lt;/param-name&gt;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</a:rPr>
              <a:t>&lt;param-value&gt;/WEB-INF/spring/appServlet/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servlet-context.xm</a:t>
            </a:r>
            <a:r>
              <a:rPr lang="ko-KR" altLang="en-US" sz="1200" b="1">
                <a:latin typeface="한컴산뜻돋움"/>
                <a:ea typeface="한컴산뜻돋움"/>
              </a:rPr>
              <a:t>l&lt;/param-value&gt;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&lt;/init-param&gt;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&lt;load-on-startup&gt;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1</a:t>
            </a:r>
            <a:r>
              <a:rPr lang="ko-KR" altLang="en-US" sz="1200" b="1">
                <a:latin typeface="한컴산뜻돋움"/>
                <a:ea typeface="한컴산뜻돋움"/>
              </a:rPr>
              <a:t>&lt;/load-on-startup&gt;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&lt;/servlet&gt;</a:t>
            </a:r>
            <a:r>
              <a:rPr lang="ko-KR" altLang="en-US" sz="1200" b="1">
                <a:ea typeface="한컴산뜻돋움"/>
              </a:rPr>
              <a:t>	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&lt;servlet-mapping&gt;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&lt;servlet-name&gt;appServlet&lt;/servlet-name&gt;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&lt;url-pattern&gt;</a:t>
            </a:r>
            <a:r>
              <a:rPr lang="ko-KR" altLang="en-US" sz="1200" b="1">
                <a:solidFill>
                  <a:srgbClr val="0000FF"/>
                </a:solidFill>
                <a:latin typeface="한컴산뜻돋움"/>
                <a:ea typeface="한컴산뜻돋움"/>
              </a:rPr>
              <a:t>/</a:t>
            </a:r>
            <a:r>
              <a:rPr lang="ko-KR" altLang="en-US" sz="1200" b="1">
                <a:latin typeface="한컴산뜻돋움"/>
                <a:ea typeface="한컴산뜻돋움"/>
              </a:rPr>
              <a:t>&lt;/url-pattern&gt;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&lt;/servlet-mapping&gt;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&lt;/web-app&gt;</a:t>
            </a:r>
          </a:p>
        </p:txBody>
      </p:sp>
      <p:pic>
        <p:nvPicPr>
          <p:cNvPr id="31753" name="그림 31752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7128792" y="4824536"/>
            <a:ext cx="1895234" cy="1842751"/>
          </a:xfrm>
          <a:prstGeom prst="rect">
            <a:avLst/>
          </a:prstGeom>
          <a:ln w="9525" cap="flat" cmpd="sng">
            <a:solidFill>
              <a:srgbClr val="FF6600"/>
            </a:solidFill>
            <a:prstDash val="solid"/>
            <a:round/>
          </a:ln>
        </p:spPr>
      </p:pic>
      <p:pic>
        <p:nvPicPr>
          <p:cNvPr id="31754" name="그림 31753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7260427" y="1260140"/>
            <a:ext cx="1884589" cy="1718026"/>
          </a:xfrm>
          <a:prstGeom prst="rect">
            <a:avLst/>
          </a:prstGeom>
        </p:spPr>
      </p:pic>
      <p:sp>
        <p:nvSpPr>
          <p:cNvPr id="31755" name="자유형 31754"/>
          <p:cNvSpPr/>
          <p:nvPr/>
        </p:nvSpPr>
        <p:spPr>
          <a:xfrm>
            <a:off x="4799381" y="2251559"/>
            <a:ext cx="2576341" cy="293385"/>
          </a:xfrm>
          <a:custGeom>
            <a:avLst/>
            <a:gdLst>
              <a:gd name="connsiteX0" fmla="*/ 7651 w 2576341"/>
              <a:gd name="connsiteY0" fmla="*/ -3906 h 293385"/>
              <a:gd name="connsiteX1" fmla="*/ 143722 w 2576341"/>
              <a:gd name="connsiteY1" fmla="*/ 144534 h 293385"/>
              <a:gd name="connsiteX2" fmla="*/ 1355995 w 2576341"/>
              <a:gd name="connsiteY2" fmla="*/ 194015 h 293385"/>
              <a:gd name="connsiteX3" fmla="*/ 2580638 w 2576341"/>
              <a:gd name="connsiteY3" fmla="*/ 292976 h 29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6341" h="293385">
                <a:moveTo>
                  <a:pt x="7651" y="-3906"/>
                </a:moveTo>
                <a:cubicBezTo>
                  <a:pt x="30329" y="20833"/>
                  <a:pt x="-81002" y="111547"/>
                  <a:pt x="143722" y="144534"/>
                </a:cubicBezTo>
                <a:cubicBezTo>
                  <a:pt x="368446" y="177521"/>
                  <a:pt x="949842" y="169275"/>
                  <a:pt x="1355995" y="194015"/>
                </a:cubicBezTo>
                <a:cubicBezTo>
                  <a:pt x="1762147" y="218755"/>
                  <a:pt x="2376530" y="276482"/>
                  <a:pt x="2580638" y="292976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756" name="자유형 31755"/>
          <p:cNvSpPr/>
          <p:nvPr/>
        </p:nvSpPr>
        <p:spPr>
          <a:xfrm>
            <a:off x="6649044" y="1815361"/>
            <a:ext cx="777227" cy="2729012"/>
          </a:xfrm>
          <a:custGeom>
            <a:avLst/>
            <a:gdLst>
              <a:gd name="connsiteX0" fmla="*/ 174319 w 777227"/>
              <a:gd name="connsiteY0" fmla="*/ 2733134 h 2729012"/>
              <a:gd name="connsiteX1" fmla="*/ 25877 w 777227"/>
              <a:gd name="connsiteY1" fmla="*/ 382810 h 2729012"/>
              <a:gd name="connsiteX2" fmla="*/ 780455 w 777227"/>
              <a:gd name="connsiteY2" fmla="*/ -663 h 27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7227" h="2729012">
                <a:moveTo>
                  <a:pt x="174319" y="2733134"/>
                </a:moveTo>
                <a:cubicBezTo>
                  <a:pt x="149578" y="2341414"/>
                  <a:pt x="-75146" y="838442"/>
                  <a:pt x="25877" y="382810"/>
                </a:cubicBezTo>
                <a:cubicBezTo>
                  <a:pt x="126898" y="-72823"/>
                  <a:pt x="654692" y="63248"/>
                  <a:pt x="780455" y="-663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27.6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프로젝트 실행하기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6684" y="1345960"/>
            <a:ext cx="1814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/>
              <a:t>servlet-context.xml</a:t>
            </a:r>
            <a:endParaRPr lang="ko-KR" altLang="en-US" sz="1600" b="1"/>
          </a:p>
        </p:txBody>
      </p:sp>
      <p:grpSp>
        <p:nvGrpSpPr>
          <p:cNvPr id="4" name="그룹 3"/>
          <p:cNvGrpSpPr/>
          <p:nvPr/>
        </p:nvGrpSpPr>
        <p:grpSpPr>
          <a:xfrm>
            <a:off x="1073426" y="1684514"/>
            <a:ext cx="6599583" cy="4730197"/>
            <a:chOff x="485775" y="766763"/>
            <a:chExt cx="8172450" cy="6105525"/>
          </a:xfrm>
        </p:grpSpPr>
        <p:pic>
          <p:nvPicPr>
            <p:cNvPr id="327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485775" y="766763"/>
              <a:ext cx="8172450" cy="532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7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485775" y="6091238"/>
              <a:ext cx="8153400" cy="781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772" name="그림 31753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6999638" y="1404156"/>
            <a:ext cx="2144362" cy="2020418"/>
          </a:xfrm>
          <a:prstGeom prst="rect">
            <a:avLst/>
          </a:prstGeom>
        </p:spPr>
      </p:pic>
      <p:sp>
        <p:nvSpPr>
          <p:cNvPr id="32773" name="직사각형 32772"/>
          <p:cNvSpPr/>
          <p:nvPr/>
        </p:nvSpPr>
        <p:spPr>
          <a:xfrm>
            <a:off x="1232064" y="2767198"/>
            <a:ext cx="1818408" cy="247402"/>
          </a:xfrm>
          <a:prstGeom prst="rect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3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775" name="직사각형 32774"/>
          <p:cNvSpPr/>
          <p:nvPr/>
        </p:nvSpPr>
        <p:spPr>
          <a:xfrm>
            <a:off x="4696566" y="1542555"/>
            <a:ext cx="1348344" cy="593766"/>
          </a:xfrm>
          <a:prstGeom prst="rect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3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776" name="자유형 32775"/>
          <p:cNvSpPr/>
          <p:nvPr/>
        </p:nvSpPr>
        <p:spPr>
          <a:xfrm>
            <a:off x="5945888" y="1257885"/>
            <a:ext cx="1271881" cy="729243"/>
          </a:xfrm>
          <a:custGeom>
            <a:avLst/>
            <a:gdLst>
              <a:gd name="connsiteX0" fmla="*/ -804 w 1271881"/>
              <a:gd name="connsiteY0" fmla="*/ 272299 h 729243"/>
              <a:gd name="connsiteX1" fmla="*/ 184748 w 1271881"/>
              <a:gd name="connsiteY1" fmla="*/ 156 h 729243"/>
              <a:gd name="connsiteX2" fmla="*/ 877476 w 1271881"/>
              <a:gd name="connsiteY2" fmla="*/ 396001 h 729243"/>
              <a:gd name="connsiteX3" fmla="*/ 1273319 w 1271881"/>
              <a:gd name="connsiteY3" fmla="*/ 729994 h 729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1881" h="729243">
                <a:moveTo>
                  <a:pt x="-804" y="272299"/>
                </a:moveTo>
                <a:cubicBezTo>
                  <a:pt x="30120" y="226942"/>
                  <a:pt x="38367" y="-20460"/>
                  <a:pt x="184748" y="156"/>
                </a:cubicBezTo>
                <a:cubicBezTo>
                  <a:pt x="331128" y="20773"/>
                  <a:pt x="696046" y="274361"/>
                  <a:pt x="877476" y="396001"/>
                </a:cubicBezTo>
                <a:cubicBezTo>
                  <a:pt x="1058903" y="517640"/>
                  <a:pt x="1207345" y="674328"/>
                  <a:pt x="1273319" y="729994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27.6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프로젝트 실행하기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2772" name="직사각형 32771"/>
          <p:cNvSpPr txBox="1"/>
          <p:nvPr/>
        </p:nvSpPr>
        <p:spPr>
          <a:xfrm>
            <a:off x="0" y="1932875"/>
            <a:ext cx="9144001" cy="3744104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&lt;?xml version="1.0" encoding="UTF-8"?&gt;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&lt;beans:beans xmlns="http://www.springframework.org/schema/mvc"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xmlns:xsi="http://www.w3.org/2001/XMLSchema-instance"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xmlns:beans="http://www.springframework.org/schema/beans"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xmlns:context="http://www.springframework.org/schema/context"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xsi:schemaLocation="http://www.springframework.org/schema/mvc https://www.springframework.org/schema/mvc/spring-mvc.xsd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http://www.springframework.org/schema/beans https://www.springframework.org/schema/beans/spring-beans.xsd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http://www.springframework.org/schema/context https://www.springframework.org/schema/context/spring-context.xsd"&gt;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&lt;!-- DispatcherServlet Context: defines this servlet's request-processing infrastructure --&gt;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&lt;!-- Enables the Spring MVC @Controller programming model --&gt;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&lt;</a:t>
            </a:r>
            <a:r>
              <a:rPr lang="ko-KR" altLang="en-US" sz="1000" b="1">
                <a:solidFill>
                  <a:srgbClr val="0000FF"/>
                </a:solidFill>
                <a:latin typeface="한컴산뜻돋움"/>
                <a:ea typeface="한컴산뜻돋움"/>
              </a:rPr>
              <a:t>annotation-driven /</a:t>
            </a:r>
            <a:r>
              <a:rPr lang="ko-KR" altLang="en-US" sz="1000" b="1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&lt;!-- Handles HTTP GET requests for /resources/** by efficiently serving up static resources in the ${webappRoot}/resources directory --&gt;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&lt;</a:t>
            </a:r>
            <a:r>
              <a:rPr lang="ko-KR" altLang="en-US" sz="1000" b="1">
                <a:solidFill>
                  <a:srgbClr val="0000FF"/>
                </a:solidFill>
                <a:latin typeface="한컴산뜻돋움"/>
                <a:ea typeface="한컴산뜻돋움"/>
              </a:rPr>
              <a:t>resources mapping="</a:t>
            </a:r>
            <a:r>
              <a:rPr lang="ko-KR" altLang="en-US" sz="1000" b="1">
                <a:solidFill>
                  <a:srgbClr val="FF0000"/>
                </a:solidFill>
                <a:latin typeface="한컴산뜻돋움"/>
                <a:ea typeface="한컴산뜻돋움"/>
              </a:rPr>
              <a:t>/resources/**</a:t>
            </a:r>
            <a:r>
              <a:rPr lang="ko-KR" altLang="en-US" sz="1000" b="1">
                <a:solidFill>
                  <a:srgbClr val="0000FF"/>
                </a:solidFill>
                <a:latin typeface="한컴산뜻돋움"/>
                <a:ea typeface="한컴산뜻돋움"/>
              </a:rPr>
              <a:t>" location="</a:t>
            </a:r>
            <a:r>
              <a:rPr lang="ko-KR" altLang="en-US" sz="1000" b="1">
                <a:solidFill>
                  <a:srgbClr val="FF0000"/>
                </a:solidFill>
                <a:latin typeface="한컴산뜻돋움"/>
                <a:ea typeface="한컴산뜻돋움"/>
              </a:rPr>
              <a:t>/resources/</a:t>
            </a:r>
            <a:r>
              <a:rPr lang="ko-KR" altLang="en-US" sz="1000" b="1">
                <a:solidFill>
                  <a:srgbClr val="0000FF"/>
                </a:solidFill>
                <a:latin typeface="한컴산뜻돋움"/>
                <a:ea typeface="한컴산뜻돋움"/>
              </a:rPr>
              <a:t>"</a:t>
            </a:r>
            <a:r>
              <a:rPr lang="ko-KR" altLang="en-US" sz="1000" b="1">
                <a:latin typeface="한컴산뜻돋움"/>
                <a:ea typeface="한컴산뜻돋움"/>
              </a:rPr>
              <a:t> /&gt;</a:t>
            </a:r>
          </a:p>
          <a:p>
            <a:pPr>
              <a:defRPr/>
            </a:pPr>
            <a:endParaRPr lang="ko-KR" altLang="en-US" sz="10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&lt;!-- Resolves views selected for rendering by @Controllers to .jsp resources in the /WEB-INF/views directory --&gt;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&lt;beans:bean class="org.springframework.web.servlet.view.</a:t>
            </a:r>
            <a:r>
              <a:rPr lang="ko-KR" altLang="en-US" sz="1000" b="1">
                <a:solidFill>
                  <a:srgbClr val="0000FF"/>
                </a:solidFill>
                <a:latin typeface="한컴산뜻돋움"/>
                <a:ea typeface="한컴산뜻돋움"/>
              </a:rPr>
              <a:t>InternalResourceViewResolver</a:t>
            </a:r>
            <a:r>
              <a:rPr lang="ko-KR" altLang="en-US" sz="1000" b="1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&lt;beans:property name="prefix" value="</a:t>
            </a:r>
            <a:r>
              <a:rPr lang="ko-KR" altLang="en-US" sz="1000" b="1">
                <a:solidFill>
                  <a:srgbClr val="FF0000"/>
                </a:solidFill>
                <a:latin typeface="한컴산뜻돋움"/>
                <a:ea typeface="한컴산뜻돋움"/>
              </a:rPr>
              <a:t>/WEB-INF/views/</a:t>
            </a:r>
            <a:r>
              <a:rPr lang="ko-KR" altLang="en-US" sz="1000" b="1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	</a:t>
            </a:r>
            <a:r>
              <a:rPr lang="ko-KR" altLang="en-US" sz="1000" b="1">
                <a:latin typeface="한컴산뜻돋움"/>
                <a:ea typeface="한컴산뜻돋움"/>
              </a:rPr>
              <a:t>&lt;beans:property name="suffix" value=".jsp" /&gt;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&lt;/beans:bean&gt;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</a:p>
          <a:p>
            <a:pPr>
              <a:defRPr/>
            </a:pPr>
            <a:r>
              <a:rPr lang="ko-KR" altLang="en-US" sz="1000" b="1">
                <a:ea typeface="한컴산뜻돋움"/>
              </a:rPr>
              <a:t>	</a:t>
            </a:r>
            <a:r>
              <a:rPr lang="ko-KR" altLang="en-US" sz="1000" b="1">
                <a:latin typeface="한컴산뜻돋움"/>
                <a:ea typeface="한컴산뜻돋움"/>
              </a:rPr>
              <a:t>&lt;</a:t>
            </a:r>
            <a:r>
              <a:rPr lang="ko-KR" altLang="en-US" sz="1000" b="1">
                <a:solidFill>
                  <a:srgbClr val="0000FF"/>
                </a:solidFill>
                <a:latin typeface="한컴산뜻돋움"/>
                <a:ea typeface="한컴산뜻돋움"/>
              </a:rPr>
              <a:t>context:component-scan</a:t>
            </a:r>
            <a:r>
              <a:rPr lang="ko-KR" altLang="en-US" sz="1000" b="1">
                <a:latin typeface="한컴산뜻돋움"/>
                <a:ea typeface="한컴산뜻돋움"/>
              </a:rPr>
              <a:t> base-package="</a:t>
            </a:r>
            <a:r>
              <a:rPr lang="ko-KR" altLang="en-US" sz="1000" b="1">
                <a:solidFill>
                  <a:srgbClr val="FF0000"/>
                </a:solidFill>
                <a:latin typeface="한컴산뜻돋움"/>
                <a:ea typeface="한컴산뜻돋움"/>
              </a:rPr>
              <a:t>com.myspring.pro27</a:t>
            </a:r>
            <a:r>
              <a:rPr lang="ko-KR" altLang="en-US" sz="1000" b="1">
                <a:latin typeface="한컴산뜻돋움"/>
                <a:ea typeface="한컴산뜻돋움"/>
              </a:rPr>
              <a:t>" /&gt;</a:t>
            </a:r>
            <a:r>
              <a:rPr lang="ko-KR" altLang="en-US" sz="1000" b="1">
                <a:ea typeface="한컴산뜻돋움"/>
              </a:rPr>
              <a:t>	</a:t>
            </a:r>
          </a:p>
          <a:p>
            <a:pPr>
              <a:defRPr/>
            </a:pPr>
            <a:r>
              <a:rPr lang="ko-KR" altLang="en-US" sz="1000" b="1">
                <a:latin typeface="한컴산뜻돋움"/>
                <a:ea typeface="한컴산뜻돋움"/>
              </a:rPr>
              <a:t>&lt;/beans:beans&gt;</a:t>
            </a:r>
          </a:p>
        </p:txBody>
      </p:sp>
      <p:pic>
        <p:nvPicPr>
          <p:cNvPr id="32774" name="그림 32773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7298371" y="0"/>
            <a:ext cx="1845628" cy="1811300"/>
          </a:xfrm>
          <a:prstGeom prst="rect">
            <a:avLst/>
          </a:prstGeom>
          <a:ln w="9525" cap="flat" cmpd="sng">
            <a:solidFill>
              <a:srgbClr val="FF6600"/>
            </a:solidFill>
            <a:prstDash val="solid"/>
            <a:round/>
          </a:ln>
        </p:spPr>
      </p:pic>
      <p:pic>
        <p:nvPicPr>
          <p:cNvPr id="32775" name="그림 32774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0" y="0"/>
            <a:ext cx="6899688" cy="1720809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</p:pic>
      <p:sp>
        <p:nvSpPr>
          <p:cNvPr id="32776" name="자유형: 도형 32775"/>
          <p:cNvSpPr/>
          <p:nvPr/>
        </p:nvSpPr>
        <p:spPr>
          <a:xfrm>
            <a:off x="2309680" y="968607"/>
            <a:ext cx="4902534" cy="2931284"/>
          </a:xfrm>
          <a:custGeom>
            <a:avLst/>
            <a:gdLst>
              <a:gd name="connsiteX0" fmla="*/ 3795249 w 4902534"/>
              <a:gd name="connsiteY0" fmla="*/ -232 h 2931284"/>
              <a:gd name="connsiteX1" fmla="*/ 4856890 w 4902534"/>
              <a:gd name="connsiteY1" fmla="*/ 178361 h 2931284"/>
              <a:gd name="connsiteX2" fmla="*/ 4618766 w 4902534"/>
              <a:gd name="connsiteY2" fmla="*/ 1210236 h 2931284"/>
              <a:gd name="connsiteX3" fmla="*/ 3805171 w 4902534"/>
              <a:gd name="connsiteY3" fmla="*/ 2827502 h 2931284"/>
              <a:gd name="connsiteX4" fmla="*/ -4829 w 4902534"/>
              <a:gd name="connsiteY4" fmla="*/ 2767971 h 293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2534" h="2931284">
                <a:moveTo>
                  <a:pt x="3795249" y="-232"/>
                </a:moveTo>
                <a:cubicBezTo>
                  <a:pt x="3972189" y="29533"/>
                  <a:pt x="4719637" y="-23383"/>
                  <a:pt x="4856890" y="178361"/>
                </a:cubicBezTo>
                <a:cubicBezTo>
                  <a:pt x="4994142" y="380106"/>
                  <a:pt x="4794052" y="768713"/>
                  <a:pt x="4618766" y="1210236"/>
                </a:cubicBezTo>
                <a:cubicBezTo>
                  <a:pt x="4443478" y="1651759"/>
                  <a:pt x="4575769" y="2567879"/>
                  <a:pt x="3805171" y="2827502"/>
                </a:cubicBezTo>
                <a:cubicBezTo>
                  <a:pt x="3034571" y="3087124"/>
                  <a:pt x="630170" y="2777892"/>
                  <a:pt x="-4829" y="2767971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59540-B080-2E0D-1D01-FACAE7F06192}"/>
              </a:ext>
            </a:extLst>
          </p:cNvPr>
          <p:cNvSpPr txBox="1"/>
          <p:nvPr/>
        </p:nvSpPr>
        <p:spPr>
          <a:xfrm>
            <a:off x="1883300" y="1234628"/>
            <a:ext cx="1871189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OLD </a:t>
            </a:r>
            <a:r>
              <a:rPr lang="ko-KR" altLang="en-US" sz="1400" b="1" dirty="0">
                <a:solidFill>
                  <a:srgbClr val="FF0000"/>
                </a:solidFill>
              </a:rPr>
              <a:t>버전과 비교하기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27.6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프로젝트 실행하기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32775" name="그림 3277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694517" y="0"/>
            <a:ext cx="5754965" cy="6858000"/>
          </a:xfrm>
          <a:prstGeom prst="rect">
            <a:avLst/>
          </a:prstGeom>
          <a:ln w="9525" cap="flat" cmpd="sng">
            <a:solidFill>
              <a:srgbClr val="FF6600"/>
            </a:solidFill>
            <a:prstDash val="solid"/>
            <a:round/>
          </a:ln>
        </p:spPr>
      </p:pic>
      <p:cxnSp>
        <p:nvCxnSpPr>
          <p:cNvPr id="32778" name="직선 연결선 32777"/>
          <p:cNvCxnSpPr/>
          <p:nvPr/>
        </p:nvCxnSpPr>
        <p:spPr>
          <a:xfrm flipV="1">
            <a:off x="2393156" y="3969740"/>
            <a:ext cx="3000374" cy="119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80" name="직선 연결선 32779"/>
          <p:cNvCxnSpPr/>
          <p:nvPr/>
        </p:nvCxnSpPr>
        <p:spPr>
          <a:xfrm>
            <a:off x="4441032" y="1267021"/>
            <a:ext cx="11549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81" name="직사각형 32780"/>
          <p:cNvSpPr/>
          <p:nvPr/>
        </p:nvSpPr>
        <p:spPr>
          <a:xfrm>
            <a:off x="1845468" y="0"/>
            <a:ext cx="1976437" cy="290708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</p:sp>
      <p:sp>
        <p:nvSpPr>
          <p:cNvPr id="32782" name="직사각형 32781"/>
          <p:cNvSpPr/>
          <p:nvPr/>
        </p:nvSpPr>
        <p:spPr>
          <a:xfrm>
            <a:off x="1857375" y="3276934"/>
            <a:ext cx="2047875" cy="285750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27.6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프로젝트 실행하기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32784" name="그림 32783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251981" y="140895"/>
            <a:ext cx="6000750" cy="100965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32785" name="그림 32784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344323" y="1357869"/>
            <a:ext cx="7667625" cy="112395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</p:pic>
      <p:pic>
        <p:nvPicPr>
          <p:cNvPr id="32786" name="그림 32785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108012" y="72008"/>
            <a:ext cx="2038350" cy="1095375"/>
          </a:xfrm>
          <a:prstGeom prst="rect">
            <a:avLst/>
          </a:prstGeom>
          <a:ln w="9525" cap="flat" cmpd="sng">
            <a:solidFill>
              <a:schemeClr val="tx1"/>
            </a:solidFill>
            <a:prstDash val="solid"/>
            <a:round/>
          </a:ln>
        </p:spPr>
      </p:pic>
      <p:sp>
        <p:nvSpPr>
          <p:cNvPr id="32787" name="자유형 32786"/>
          <p:cNvSpPr/>
          <p:nvPr/>
        </p:nvSpPr>
        <p:spPr>
          <a:xfrm>
            <a:off x="7904363" y="708134"/>
            <a:ext cx="1008157" cy="769460"/>
          </a:xfrm>
          <a:custGeom>
            <a:avLst/>
            <a:gdLst>
              <a:gd name="connsiteX0" fmla="*/ -4800 w 1008157"/>
              <a:gd name="connsiteY0" fmla="*/ 30361 h 769460"/>
              <a:gd name="connsiteX1" fmla="*/ 551856 w 1008157"/>
              <a:gd name="connsiteY1" fmla="*/ 17991 h 769460"/>
              <a:gd name="connsiteX2" fmla="*/ 997180 w 1008157"/>
              <a:gd name="connsiteY2" fmla="*/ 314874 h 769460"/>
              <a:gd name="connsiteX3" fmla="*/ 873480 w 1008157"/>
              <a:gd name="connsiteY3" fmla="*/ 772569 h 76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157" h="769460">
                <a:moveTo>
                  <a:pt x="-4800" y="30361"/>
                </a:moveTo>
                <a:cubicBezTo>
                  <a:pt x="87975" y="28300"/>
                  <a:pt x="384860" y="-29427"/>
                  <a:pt x="551856" y="17991"/>
                </a:cubicBezTo>
                <a:cubicBezTo>
                  <a:pt x="718852" y="65410"/>
                  <a:pt x="943576" y="189111"/>
                  <a:pt x="997180" y="314874"/>
                </a:cubicBezTo>
                <a:cubicBezTo>
                  <a:pt x="1050785" y="440637"/>
                  <a:pt x="894096" y="696286"/>
                  <a:pt x="873480" y="772569"/>
                </a:cubicBezTo>
              </a:path>
            </a:pathLst>
          </a:cu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cxnSp>
        <p:nvCxnSpPr>
          <p:cNvPr id="32788" name="직선 연결선 32787"/>
          <p:cNvCxnSpPr/>
          <p:nvPr/>
        </p:nvCxnSpPr>
        <p:spPr>
          <a:xfrm>
            <a:off x="4262745" y="911677"/>
            <a:ext cx="24121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89" name="직선 연결선 32788"/>
          <p:cNvCxnSpPr/>
          <p:nvPr/>
        </p:nvCxnSpPr>
        <p:spPr>
          <a:xfrm flipV="1">
            <a:off x="2955446" y="2235282"/>
            <a:ext cx="2878305" cy="112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90" name="그림 32789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0" y="2618934"/>
            <a:ext cx="7829550" cy="200025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32791" name="그림 32790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3488067" y="2876303"/>
            <a:ext cx="5483060" cy="3839193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32792" name="그림 31753"/>
          <p:cNvPicPr/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802200" y="4632755"/>
            <a:ext cx="2144362" cy="2020418"/>
          </a:xfrm>
          <a:prstGeom prst="rect">
            <a:avLst/>
          </a:prstGeom>
        </p:spPr>
      </p:pic>
      <p:cxnSp>
        <p:nvCxnSpPr>
          <p:cNvPr id="32793" name="직선 화살표 연결선 32792"/>
          <p:cNvCxnSpPr/>
          <p:nvPr/>
        </p:nvCxnSpPr>
        <p:spPr>
          <a:xfrm rot="16200000" flipH="1">
            <a:off x="4677146" y="2464129"/>
            <a:ext cx="556655" cy="1979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94" name="자유형 32793"/>
          <p:cNvSpPr/>
          <p:nvPr/>
        </p:nvSpPr>
        <p:spPr>
          <a:xfrm>
            <a:off x="775690" y="915800"/>
            <a:ext cx="4002359" cy="1711309"/>
          </a:xfrm>
          <a:custGeom>
            <a:avLst/>
            <a:gdLst>
              <a:gd name="connsiteX0" fmla="*/ 3907640 w 4002359"/>
              <a:gd name="connsiteY0" fmla="*/ -4121 h 1711309"/>
              <a:gd name="connsiteX1" fmla="*/ 3672608 w 4002359"/>
              <a:gd name="connsiteY1" fmla="*/ 305131 h 1711309"/>
              <a:gd name="connsiteX2" fmla="*/ 345043 w 4002359"/>
              <a:gd name="connsiteY2" fmla="*/ 342242 h 1711309"/>
              <a:gd name="connsiteX3" fmla="*/ 72900 w 4002359"/>
              <a:gd name="connsiteY3" fmla="*/ 1715326 h 171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2359" h="1711309">
                <a:moveTo>
                  <a:pt x="3907640" y="-4121"/>
                </a:moveTo>
                <a:cubicBezTo>
                  <a:pt x="3868468" y="47420"/>
                  <a:pt x="4266374" y="247404"/>
                  <a:pt x="3672608" y="305131"/>
                </a:cubicBezTo>
                <a:cubicBezTo>
                  <a:pt x="3078841" y="362858"/>
                  <a:pt x="944994" y="107209"/>
                  <a:pt x="345043" y="342242"/>
                </a:cubicBezTo>
                <a:cubicBezTo>
                  <a:pt x="-254908" y="577274"/>
                  <a:pt x="118257" y="1486479"/>
                  <a:pt x="72900" y="1715326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416379-1E7C-C771-50B5-37E872585E2B}"/>
              </a:ext>
            </a:extLst>
          </p:cNvPr>
          <p:cNvSpPr txBox="1"/>
          <p:nvPr/>
        </p:nvSpPr>
        <p:spPr>
          <a:xfrm>
            <a:off x="7099938" y="2044812"/>
            <a:ext cx="1541445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설명을 위한 자료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추후 수정 예정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A145F-74C7-DE3F-2D29-C9EE1DD1B3D3}"/>
              </a:ext>
            </a:extLst>
          </p:cNvPr>
          <p:cNvSpPr txBox="1"/>
          <p:nvPr/>
        </p:nvSpPr>
        <p:spPr>
          <a:xfrm>
            <a:off x="7234171" y="3509229"/>
            <a:ext cx="1678349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action-mybatis.xml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320540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27.6.2 </a:t>
            </a:r>
            <a:r>
              <a:rPr lang="ko-KR" altLang="en-US" b="1"/>
              <a:t>자바 클래스와 </a:t>
            </a:r>
            <a:r>
              <a:rPr lang="en-US" altLang="ko-KR" b="1"/>
              <a:t>JSP </a:t>
            </a:r>
            <a:r>
              <a:rPr lang="ko-KR" altLang="en-US" b="1"/>
              <a:t>파일 만들기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27.6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프로젝트 실행하기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118" y="1790048"/>
            <a:ext cx="7823873" cy="446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프로젝트를 만들면 다음과 같이 자동으로 자바 클래스와 </a:t>
            </a: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파일이 생성됩니다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일일이 추가했던 이전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실습과 비교하면 참 편리하죠</a:t>
            </a:r>
            <a:r>
              <a:rPr lang="en-US" altLang="ko-KR" sz="1200">
                <a:latin typeface="+mj-ea"/>
                <a:ea typeface="+mj-ea"/>
              </a:rPr>
              <a:t>?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133626" y="2251713"/>
            <a:ext cx="1942465" cy="42716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27.6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프로젝트 실행하기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8" y="1461051"/>
            <a:ext cx="7166113" cy="451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HomeController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모든 요청에 대해 </a:t>
            </a:r>
            <a:r>
              <a:rPr lang="en-US" altLang="ko-KR" sz="1200">
                <a:latin typeface="+mj-ea"/>
                <a:ea typeface="+mj-ea"/>
              </a:rPr>
              <a:t>home() </a:t>
            </a:r>
            <a:r>
              <a:rPr lang="ko-KR" altLang="en-US" sz="1200">
                <a:latin typeface="+mj-ea"/>
                <a:ea typeface="+mj-ea"/>
              </a:rPr>
              <a:t>메서드를 호출하여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요청 시각을 </a:t>
            </a:r>
            <a:r>
              <a:rPr lang="en-US" altLang="ko-KR" sz="1200">
                <a:latin typeface="+mj-ea"/>
                <a:ea typeface="+mj-ea"/>
              </a:rPr>
              <a:t>home.jsp</a:t>
            </a:r>
            <a:r>
              <a:rPr lang="ko-KR" altLang="en-US" sz="1200">
                <a:latin typeface="+mj-ea"/>
                <a:ea typeface="+mj-ea"/>
              </a:rPr>
              <a:t>로 포워딩합니다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482896" y="1922716"/>
            <a:ext cx="5373135" cy="4733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27.6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프로젝트 실행하기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70991"/>
            <a:ext cx="7593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home.jsp</a:t>
            </a:r>
            <a:r>
              <a:rPr lang="ko-KR" altLang="en-US" sz="1200">
                <a:latin typeface="+mj-ea"/>
                <a:ea typeface="+mj-ea"/>
              </a:rPr>
              <a:t>는 컨트롤러에서 전달된 요청 시각을 출력하도록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86976" y="1747990"/>
            <a:ext cx="6663152" cy="3668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27.6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프로젝트 실행하기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983" y="1480930"/>
            <a:ext cx="7762459" cy="450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톰캣에 </a:t>
            </a:r>
            <a:r>
              <a:rPr lang="en-US" altLang="ko-KR" sz="1200">
                <a:latin typeface="+mj-ea"/>
                <a:ea typeface="+mj-ea"/>
              </a:rPr>
              <a:t>pro27</a:t>
            </a:r>
            <a:r>
              <a:rPr lang="ko-KR" altLang="en-US" sz="1200">
                <a:latin typeface="+mj-ea"/>
                <a:ea typeface="+mj-ea"/>
              </a:rPr>
              <a:t>을 등록해서 실행한 후 브라우저에서 </a:t>
            </a:r>
            <a:r>
              <a:rPr lang="en-US" altLang="ko-KR" sz="1200">
                <a:latin typeface="+mj-ea"/>
                <a:ea typeface="+mj-ea"/>
              </a:rPr>
              <a:t>http://localhost:8090/pro27</a:t>
            </a:r>
            <a:r>
              <a:rPr lang="ko-KR" altLang="en-US" sz="1200">
                <a:latin typeface="+mj-ea"/>
                <a:ea typeface="+mj-ea"/>
              </a:rPr>
              <a:t>로 요청하면 요청 시각이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표시됩니다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868349" y="2134842"/>
            <a:ext cx="4333875" cy="1733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051313" y="2584174"/>
            <a:ext cx="1620078" cy="1987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메이븐 설치하기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983" y="1600200"/>
            <a:ext cx="7394711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apache-maven-3.5.4-bin </a:t>
            </a:r>
            <a:r>
              <a:rPr lang="ko-KR" altLang="en-US" sz="1200">
                <a:latin typeface="+mj-ea"/>
                <a:ea typeface="+mj-ea"/>
              </a:rPr>
              <a:t>폴더 안에 있는 </a:t>
            </a:r>
            <a:r>
              <a:rPr lang="en-US" altLang="ko-KR" sz="1200">
                <a:latin typeface="+mj-ea"/>
                <a:ea typeface="+mj-ea"/>
              </a:rPr>
              <a:t>apache-maven-3.5.4 </a:t>
            </a:r>
            <a:r>
              <a:rPr lang="ko-KR" altLang="en-US" sz="1200">
                <a:latin typeface="+mj-ea"/>
                <a:ea typeface="+mj-ea"/>
              </a:rPr>
              <a:t>폴더를 복사합니다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313557" y="1907016"/>
            <a:ext cx="5731510" cy="3144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773017" y="3737113"/>
            <a:ext cx="932502" cy="11330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320540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27. pom.xml </a:t>
            </a:r>
            <a:r>
              <a:rPr lang="ko-KR" altLang="en-US" b="1"/>
              <a:t>이용해 마이바티스 라이브러리 설치하기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192819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pom.xml</a:t>
            </a:r>
            <a:r>
              <a:rPr lang="ko-KR" altLang="en-US" sz="1200">
                <a:latin typeface="+mj-ea"/>
                <a:ea typeface="+mj-ea"/>
              </a:rPr>
              <a:t>을 준비합니다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971799" y="2205190"/>
            <a:ext cx="2105025" cy="1724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1490870"/>
            <a:ext cx="7613374" cy="45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MySQL</a:t>
            </a:r>
            <a:r>
              <a:rPr lang="ko-KR" altLang="en-US" sz="1200">
                <a:latin typeface="+mj-ea"/>
                <a:ea typeface="+mj-ea"/>
              </a:rPr>
              <a:t>과는 다르게 오라클은 오프 소스가 아니므로 드라이버를 직접 다운로드하여 설치해야 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따라서 다음과 같이 </a:t>
            </a:r>
            <a:r>
              <a:rPr lang="en-US" altLang="ko-KR" sz="1200">
                <a:latin typeface="+mj-ea"/>
                <a:ea typeface="+mj-ea"/>
              </a:rPr>
              <a:t>lib </a:t>
            </a:r>
            <a:r>
              <a:rPr lang="ko-KR" altLang="en-US" sz="1200">
                <a:latin typeface="+mj-ea"/>
                <a:ea typeface="+mj-ea"/>
              </a:rPr>
              <a:t>폴더를 생성한 후 오라클 드라이버를 </a:t>
            </a:r>
            <a:r>
              <a:rPr lang="en-US" altLang="ko-KR" sz="1200">
                <a:latin typeface="+mj-ea"/>
                <a:ea typeface="+mj-ea"/>
              </a:rPr>
              <a:t>lib </a:t>
            </a:r>
            <a:r>
              <a:rPr lang="ko-KR" altLang="en-US" sz="1200">
                <a:latin typeface="+mj-ea"/>
                <a:ea typeface="+mj-ea"/>
              </a:rPr>
              <a:t>폴더에 복사하여 붙여 넣습니다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138529" y="2078561"/>
            <a:ext cx="1863090" cy="33966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41174"/>
            <a:ext cx="69076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pom.xml</a:t>
            </a:r>
            <a:r>
              <a:rPr lang="ko-KR" altLang="en-US" sz="1200">
                <a:latin typeface="+mj-ea"/>
                <a:ea typeface="+mj-ea"/>
              </a:rPr>
              <a:t>을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62878" y="1878495"/>
            <a:ext cx="6660874" cy="3906079"/>
            <a:chOff x="723900" y="2028825"/>
            <a:chExt cx="7696200" cy="4789419"/>
          </a:xfrm>
        </p:grpSpPr>
        <p:pic>
          <p:nvPicPr>
            <p:cNvPr id="3993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723900" y="2028825"/>
              <a:ext cx="7696200" cy="2800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3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808797" y="4817994"/>
              <a:ext cx="7486650" cy="2000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39181" y="1455645"/>
            <a:ext cx="6317767" cy="4701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0963" name="직사각형 40962"/>
          <p:cNvSpPr txBox="1"/>
          <p:nvPr/>
        </p:nvSpPr>
        <p:spPr>
          <a:xfrm>
            <a:off x="0" y="441733"/>
            <a:ext cx="9144000" cy="557298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&lt;?xml version="1.0" encoding="UTF-8"?&gt;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&lt;project xmlns="http://maven.apache.org/POM/4.0.0" xmlns:xsi="http://www.w3.org/2001/XMLSchema-instance"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xsi:schemaLocation="http://maven.apache.org/POM/4.0.0 https://maven.apache.org/maven-v4_0_0.xsd"&gt;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&lt;modelVersion&gt;4.0.0&lt;/modelVersion&gt;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&lt;groupId&gt;com.myspring&lt;/groupId&gt;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&lt;artifactId&gt;pro27&lt;/artifactId&gt;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&lt;name&gt;pro27&lt;/name&gt;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&lt;packaging&gt;war&lt;/packaging&gt;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&lt;version&gt;1.0.0-BUILD-SNAPSHOT&lt;/version&gt;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&lt;properties&gt;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&lt;java-version&gt;1.6&lt;/java-version&gt;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&lt;org.springframework-version&gt;3.1.1.RELEASE&lt;/org.springframework-version&gt;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&lt;org.aspectj-version&gt;1.6.10&lt;/org.aspectj-version&gt;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&lt;org.slf4j-version&gt;1.6.6&lt;/org.slf4j-version&gt;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&lt;/properties&gt;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&lt;dependencies&gt;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&lt;!-- Spring --&gt;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&lt;dependency&gt;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&lt;groupId&gt;org.springframework&lt;/groupId&gt;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&lt;artifactId&gt;spring-context&lt;/artifactId&gt;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&lt;version&gt;${org.springframework-version}&lt;/version&gt;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&lt;exclusions&gt;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&lt;!-- Exclude Commons Logging in favor of SLF4j --&gt;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&lt;exclusion&gt;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&lt;groupId&gt;commons-logging&lt;/groupId&gt;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&lt;artifactId&gt;commons-logging&lt;/artifactId&gt;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 &lt;/exclusion&gt;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&lt;/exclusions&gt;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  <a:cs typeface="굴림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                                 </a:t>
            </a:r>
            <a:r>
              <a:rPr lang="en-US" altLang="ko-KR" sz="1200" b="1">
                <a:latin typeface="한컴산뜻돋움"/>
                <a:ea typeface="한컴산뜻돋움"/>
                <a:cs typeface="굴림"/>
              </a:rPr>
              <a:t>: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                     </a:t>
            </a:r>
            <a:r>
              <a:rPr lang="en-US" altLang="ko-KR" sz="1200" b="1">
                <a:latin typeface="한컴산뜻돋움"/>
                <a:ea typeface="한컴산뜻돋움"/>
                <a:cs typeface="굴림"/>
              </a:rPr>
              <a:t>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0963" name="직사각형 40962"/>
          <p:cNvSpPr txBox="1"/>
          <p:nvPr/>
        </p:nvSpPr>
        <p:spPr>
          <a:xfrm>
            <a:off x="0" y="0"/>
            <a:ext cx="9003448" cy="666559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 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                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        :                     :   생략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  <a:cs typeface="굴림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&lt;dependency&gt;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&lt;groupId&gt;commons-beanutils&lt;/groupId&gt;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&lt;artifactId&gt;commons-beanutils&lt;/artifactId&gt;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&lt;version&gt;1.8.0&lt;/version&gt;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&lt;/dependency&gt;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&lt;dependency&gt;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&lt;groupId&gt;commons-dbcp&lt;/groupId&gt;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&lt;artifactId&gt;commons-dbcp&lt;/artifactId&gt;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&lt;version&gt;1.2.2&lt;/version&gt;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&lt;/dependency&gt;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&lt;dependency&gt;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&lt;groupId&gt;cglib&lt;/groupId&gt;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&lt;artifactId&gt;cglib-nodep&lt;/artifactId&gt;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&lt;version&gt;2.2&lt;/version&gt;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&lt;/dependency&gt;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&lt;dependency&gt;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&lt;groupId&gt;org.mybatis&lt;/groupId&gt;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&lt;artifactId&gt;mybatis&lt;/artifactId&gt;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&lt;version&gt;3.1.0&lt;/version&gt;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&lt;/dependency&gt;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&lt;dependency&gt;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&lt;groupId&gt;org.mybatis&lt;/groupId&gt;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&lt;artifactId&gt;mybatis-spring&lt;/artifactId&gt;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&lt;version&gt;1.1.0&lt;/version&gt;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&lt;/dependency&gt;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&lt;dependency&gt;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&lt;groupId&gt;jdbc.oracle&lt;/groupId&gt;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&lt;artifactId&gt;OracleDriver&lt;/artifactId&gt;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&lt;version&gt;12.1.0.2.0&lt;/version&gt;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&lt;scope&gt;system&lt;/scope&gt;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&lt;systemPath&gt;${basedir}/src/main/webapp/WEB-INF/lib/ojdbc6.jar&lt;/systemPath&gt;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  <a:cs typeface="굴림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&lt;/dependency&gt;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  <a:cs typeface="굴림"/>
              </a:rPr>
              <a:t>          &lt;dependencies&gt;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646965" y="720312"/>
            <a:ext cx="7464285" cy="4438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300">
                <a:solidFill>
                  <a:schemeClr val="bg1">
                    <a:lumMod val="65000"/>
                  </a:schemeClr>
                </a:solidFill>
              </a:rPr>
              <a:t>pom.xml</a:t>
            </a:r>
            <a:r>
              <a:rPr lang="ko-KR" altLang="en-US" sz="2300">
                <a:solidFill>
                  <a:schemeClr val="bg1">
                    <a:lumMod val="65000"/>
                  </a:schemeClr>
                </a:solidFill>
              </a:rPr>
              <a:t>에서 </a:t>
            </a:r>
            <a:r>
              <a:rPr lang="en-US" altLang="ko-KR" sz="2300">
                <a:solidFill>
                  <a:schemeClr val="bg1">
                    <a:lumMod val="65000"/>
                  </a:schemeClr>
                </a:solidFill>
              </a:rPr>
              <a:t>dependency</a:t>
            </a:r>
            <a:r>
              <a:rPr lang="ko-KR" altLang="en-US" sz="2300">
                <a:solidFill>
                  <a:schemeClr val="bg1">
                    <a:lumMod val="65000"/>
                  </a:schemeClr>
                </a:solidFill>
              </a:rPr>
              <a:t>하기</a:t>
            </a:r>
          </a:p>
        </p:txBody>
      </p:sp>
      <p:pic>
        <p:nvPicPr>
          <p:cNvPr id="40964" name="그림 40963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1260140"/>
            <a:ext cx="9144000" cy="2670807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sp>
        <p:nvSpPr>
          <p:cNvPr id="40965" name="직사각형 40964"/>
          <p:cNvSpPr/>
          <p:nvPr/>
        </p:nvSpPr>
        <p:spPr>
          <a:xfrm>
            <a:off x="1570849" y="1188132"/>
            <a:ext cx="2604303" cy="471255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</p:sp>
      <p:pic>
        <p:nvPicPr>
          <p:cNvPr id="40967" name="그림 40966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0" y="4140460"/>
            <a:ext cx="9144000" cy="3018916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</p:pic>
      <p:sp>
        <p:nvSpPr>
          <p:cNvPr id="40968" name="직사각형 40967"/>
          <p:cNvSpPr/>
          <p:nvPr/>
        </p:nvSpPr>
        <p:spPr>
          <a:xfrm>
            <a:off x="1570849" y="4241294"/>
            <a:ext cx="1686596" cy="334839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</p:sp>
      <p:sp>
        <p:nvSpPr>
          <p:cNvPr id="40969" name="직사각형 40968"/>
          <p:cNvSpPr/>
          <p:nvPr/>
        </p:nvSpPr>
        <p:spPr>
          <a:xfrm>
            <a:off x="2215725" y="6051906"/>
            <a:ext cx="1587385" cy="260430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</p:sp>
      <p:sp>
        <p:nvSpPr>
          <p:cNvPr id="40970" name="왼쪽 화살표 40969"/>
          <p:cNvSpPr/>
          <p:nvPr/>
        </p:nvSpPr>
        <p:spPr>
          <a:xfrm>
            <a:off x="4320480" y="1296144"/>
            <a:ext cx="409247" cy="223226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971" name="왼쪽 화살표 40970"/>
          <p:cNvSpPr/>
          <p:nvPr/>
        </p:nvSpPr>
        <p:spPr>
          <a:xfrm>
            <a:off x="3356749" y="4288475"/>
            <a:ext cx="409247" cy="223226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ADE11-31BC-3E8A-0680-E142D800C9CC}"/>
              </a:ext>
            </a:extLst>
          </p:cNvPr>
          <p:cNvSpPr txBox="1"/>
          <p:nvPr/>
        </p:nvSpPr>
        <p:spPr>
          <a:xfrm>
            <a:off x="6362465" y="641794"/>
            <a:ext cx="1897414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dependency </a:t>
            </a:r>
            <a:r>
              <a:rPr lang="ko-KR" altLang="en-US" sz="1400" b="1" dirty="0">
                <a:solidFill>
                  <a:srgbClr val="FF0000"/>
                </a:solidFill>
              </a:rPr>
              <a:t>추가하는 또 다른 방법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40966" name="그림 4096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4572000" y="1806744"/>
            <a:ext cx="4312689" cy="4782291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pic>
        <p:nvPicPr>
          <p:cNvPr id="40967" name="그림 40966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42607" y="1500575"/>
            <a:ext cx="4019068" cy="5109396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sp>
        <p:nvSpPr>
          <p:cNvPr id="40968" name="직사각형 40967"/>
          <p:cNvSpPr/>
          <p:nvPr/>
        </p:nvSpPr>
        <p:spPr>
          <a:xfrm>
            <a:off x="268698" y="5841081"/>
            <a:ext cx="694481" cy="235627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</p:sp>
      <p:sp>
        <p:nvSpPr>
          <p:cNvPr id="40969" name="직사각형 40968"/>
          <p:cNvSpPr/>
          <p:nvPr/>
        </p:nvSpPr>
        <p:spPr>
          <a:xfrm>
            <a:off x="4572000" y="5754271"/>
            <a:ext cx="2864734" cy="682079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</p:sp>
      <p:sp>
        <p:nvSpPr>
          <p:cNvPr id="40970" name="직사각형 40969"/>
          <p:cNvSpPr/>
          <p:nvPr/>
        </p:nvSpPr>
        <p:spPr>
          <a:xfrm>
            <a:off x="4572000" y="5357424"/>
            <a:ext cx="620072" cy="248029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4100" name="그림 4099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70466" y="1601379"/>
            <a:ext cx="8003067" cy="2805187"/>
          </a:xfrm>
          <a:prstGeom prst="rect">
            <a:avLst/>
          </a:prstGeom>
          <a:ln w="9525" cap="flat" cmpd="sng">
            <a:solidFill>
              <a:schemeClr val="tx1"/>
            </a:solidFill>
            <a:prstDash val="solid"/>
            <a:round/>
          </a:ln>
        </p:spPr>
      </p:pic>
      <p:pic>
        <p:nvPicPr>
          <p:cNvPr id="4101" name="그림 4100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568424" y="4536872"/>
            <a:ext cx="6042313" cy="2048295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sp>
        <p:nvSpPr>
          <p:cNvPr id="4102" name="직사각형 4101"/>
          <p:cNvSpPr/>
          <p:nvPr/>
        </p:nvSpPr>
        <p:spPr>
          <a:xfrm>
            <a:off x="1570849" y="4154484"/>
            <a:ext cx="570466" cy="198423"/>
          </a:xfrm>
          <a:prstGeom prst="rect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3">
            <a:schemeClr val="accent6"/>
          </a:effectRef>
          <a:fontRef idx="minor">
            <a:schemeClr val="dk1"/>
          </a:fontRef>
        </p:style>
      </p:sp>
      <p:sp>
        <p:nvSpPr>
          <p:cNvPr id="4103" name="자유형 4102"/>
          <p:cNvSpPr/>
          <p:nvPr/>
        </p:nvSpPr>
        <p:spPr>
          <a:xfrm>
            <a:off x="1782360" y="4382558"/>
            <a:ext cx="777975" cy="572227"/>
          </a:xfrm>
          <a:custGeom>
            <a:avLst/>
            <a:gdLst>
              <a:gd name="connsiteX0" fmla="*/ 36518 w 777975"/>
              <a:gd name="connsiteY0" fmla="*/ -4848 h 572227"/>
              <a:gd name="connsiteX1" fmla="*/ 61320 w 777975"/>
              <a:gd name="connsiteY1" fmla="*/ 565618 h 572227"/>
              <a:gd name="connsiteX2" fmla="*/ 780604 w 777975"/>
              <a:gd name="connsiteY2" fmla="*/ 317589 h 57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7975" h="572227">
                <a:moveTo>
                  <a:pt x="36518" y="-4848"/>
                </a:moveTo>
                <a:cubicBezTo>
                  <a:pt x="40651" y="90229"/>
                  <a:pt x="-62694" y="511879"/>
                  <a:pt x="61320" y="565618"/>
                </a:cubicBezTo>
                <a:cubicBezTo>
                  <a:pt x="185334" y="619358"/>
                  <a:pt x="660723" y="358927"/>
                  <a:pt x="780604" y="317589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820022" y="2228850"/>
            <a:ext cx="2390775" cy="240030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61052"/>
            <a:ext cx="7464285" cy="45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pom.xml</a:t>
            </a:r>
            <a:r>
              <a:rPr lang="ko-KR" altLang="en-US" sz="1200">
                <a:latin typeface="+mj-ea"/>
                <a:ea typeface="+mj-ea"/>
              </a:rPr>
              <a:t>에 </a:t>
            </a:r>
            <a:r>
              <a:rPr lang="en-US" altLang="ko-KR" sz="1200">
                <a:latin typeface="+mj-ea"/>
                <a:ea typeface="+mj-ea"/>
              </a:rPr>
              <a:t>&lt;dependency&gt; </a:t>
            </a:r>
            <a:r>
              <a:rPr lang="ko-KR" altLang="en-US" sz="1200">
                <a:latin typeface="+mj-ea"/>
                <a:ea typeface="+mj-ea"/>
              </a:rPr>
              <a:t>태그로 설정한 후 저장할 때 다운로드한 라이브러리들을 이클립스에서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확인할 수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20022" y="2782956"/>
            <a:ext cx="2557048" cy="184619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27.1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메이븐 설치하기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01417"/>
            <a:ext cx="7464285" cy="26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복사한 폴더를 </a:t>
            </a:r>
            <a:r>
              <a:rPr lang="en-US" altLang="ko-KR" sz="1200">
                <a:latin typeface="+mj-ea"/>
                <a:ea typeface="+mj-ea"/>
              </a:rPr>
              <a:t>C:\spring </a:t>
            </a:r>
            <a:r>
              <a:rPr lang="ko-KR" altLang="en-US" sz="1200">
                <a:latin typeface="+mj-ea"/>
                <a:ea typeface="+mj-ea"/>
              </a:rPr>
              <a:t>폴더에 붙여 넣습니다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2160726" y="1818655"/>
            <a:ext cx="4067175" cy="296227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3419061" y="3429000"/>
            <a:ext cx="775252" cy="98397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61052"/>
            <a:ext cx="7464285" cy="45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>
                <a:latin typeface="+mj-ea"/>
                <a:ea typeface="+mj-ea"/>
              </a:rPr>
              <a:t>5</a:t>
            </a:r>
            <a:r>
              <a:rPr lang="en-US" altLang="ko-KR" sz="1200" b="1">
                <a:latin typeface="+mj-ea"/>
                <a:ea typeface="+mj-ea"/>
              </a:rPr>
              <a:t>. </a:t>
            </a:r>
            <a:r>
              <a:rPr lang="en-US" altLang="ko-KR" sz="1200">
                <a:latin typeface="+mj-ea"/>
                <a:ea typeface="+mj-ea"/>
              </a:rPr>
              <a:t>pom.xml</a:t>
            </a:r>
            <a:r>
              <a:rPr lang="ko-KR" altLang="en-US" sz="1200">
                <a:latin typeface="+mj-ea"/>
                <a:ea typeface="+mj-ea"/>
              </a:rPr>
              <a:t>에 </a:t>
            </a:r>
            <a:r>
              <a:rPr lang="en-US" altLang="ko-KR" sz="1200">
                <a:latin typeface="+mj-ea"/>
                <a:ea typeface="+mj-ea"/>
              </a:rPr>
              <a:t>&lt;dependency&gt; </a:t>
            </a:r>
            <a:r>
              <a:rPr lang="ko-KR" altLang="en-US" sz="1200">
                <a:latin typeface="+mj-ea"/>
                <a:ea typeface="+mj-ea"/>
              </a:rPr>
              <a:t>태그로 설정한 후 다운로드한 라이브러리들을 원활하게 진행이 안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되면 </a:t>
            </a:r>
            <a:r>
              <a:rPr lang="en-US" altLang="ko-KR" sz="1200">
                <a:latin typeface="+mj-ea"/>
                <a:ea typeface="+mj-ea"/>
              </a:rPr>
              <a:t>[Alt]+[F5]</a:t>
            </a:r>
            <a:r>
              <a:rPr lang="ko-KR" altLang="en-US" sz="1200">
                <a:latin typeface="+mj-ea"/>
                <a:ea typeface="+mj-ea"/>
              </a:rPr>
              <a:t>로 업데이트하면 됩니다.</a:t>
            </a:r>
          </a:p>
        </p:txBody>
      </p:sp>
      <p:pic>
        <p:nvPicPr>
          <p:cNvPr id="4100" name="그림 4099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210130" y="2049827"/>
            <a:ext cx="6239667" cy="456850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pic>
        <p:nvPicPr>
          <p:cNvPr id="4100" name="그림 3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76321" y="1550896"/>
            <a:ext cx="3071581" cy="4985485"/>
          </a:xfrm>
          <a:prstGeom prst="rect">
            <a:avLst/>
          </a:prstGeom>
          <a:solidFill>
            <a:schemeClr val="dk1"/>
          </a:solidFill>
          <a:ln>
            <a:solidFill>
              <a:srgbClr val="FF6600"/>
            </a:solidFill>
          </a:ln>
        </p:spPr>
      </p:pic>
      <p:grpSp>
        <p:nvGrpSpPr>
          <p:cNvPr id="4101" name="그룹 4100"/>
          <p:cNvGrpSpPr/>
          <p:nvPr/>
        </p:nvGrpSpPr>
        <p:grpSpPr>
          <a:xfrm>
            <a:off x="1971830" y="1958012"/>
            <a:ext cx="7172170" cy="3661815"/>
            <a:chOff x="0" y="1003100"/>
            <a:chExt cx="9144000" cy="4616726"/>
          </a:xfrm>
        </p:grpSpPr>
        <p:pic>
          <p:nvPicPr>
            <p:cNvPr id="4102" name="그림 5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0" y="1238172"/>
              <a:ext cx="9144000" cy="4381655"/>
            </a:xfrm>
            <a:prstGeom prst="rect">
              <a:avLst/>
            </a:prstGeom>
            <a:ln>
              <a:solidFill>
                <a:srgbClr val="FF6600"/>
              </a:solidFill>
            </a:ln>
          </p:spPr>
        </p:pic>
        <p:sp>
          <p:nvSpPr>
            <p:cNvPr id="4103" name="직사각형 4102"/>
            <p:cNvSpPr/>
            <p:nvPr/>
          </p:nvSpPr>
          <p:spPr>
            <a:xfrm>
              <a:off x="144683" y="2467887"/>
              <a:ext cx="1339356" cy="248029"/>
            </a:xfrm>
            <a:prstGeom prst="rect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3">
              <a:schemeClr val="accent6"/>
            </a:effectRef>
            <a:fontRef idx="minor">
              <a:schemeClr val="dk1"/>
            </a:fontRef>
          </p:style>
        </p:sp>
        <p:sp>
          <p:nvSpPr>
            <p:cNvPr id="4104" name="직사각형 4103"/>
            <p:cNvSpPr/>
            <p:nvPr/>
          </p:nvSpPr>
          <p:spPr>
            <a:xfrm>
              <a:off x="8292433" y="2083443"/>
              <a:ext cx="851566" cy="334839"/>
            </a:xfrm>
            <a:prstGeom prst="rect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3">
              <a:schemeClr val="accent6"/>
            </a:effectRef>
            <a:fontRef idx="minor">
              <a:schemeClr val="dk1"/>
            </a:fontRef>
          </p:style>
        </p:sp>
        <p:sp>
          <p:nvSpPr>
            <p:cNvPr id="4105" name="직사각형 4104"/>
            <p:cNvSpPr/>
            <p:nvPr/>
          </p:nvSpPr>
          <p:spPr>
            <a:xfrm>
              <a:off x="1942893" y="3025952"/>
              <a:ext cx="4179286" cy="198423"/>
            </a:xfrm>
            <a:prstGeom prst="rect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3">
              <a:schemeClr val="accent6"/>
            </a:effectRef>
            <a:fontRef idx="minor">
              <a:schemeClr val="dk1"/>
            </a:fontRef>
          </p:style>
        </p:sp>
        <p:sp>
          <p:nvSpPr>
            <p:cNvPr id="4106" name="직사각형 4105"/>
            <p:cNvSpPr/>
            <p:nvPr/>
          </p:nvSpPr>
          <p:spPr>
            <a:xfrm>
              <a:off x="7101894" y="5196206"/>
              <a:ext cx="1016919" cy="285233"/>
            </a:xfrm>
            <a:prstGeom prst="rect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3">
              <a:schemeClr val="accent6"/>
            </a:effectRef>
            <a:fontRef idx="minor">
              <a:schemeClr val="dk1"/>
            </a:fontRef>
          </p:style>
        </p:sp>
        <p:sp>
          <p:nvSpPr>
            <p:cNvPr id="4107" name="자유형 4106"/>
            <p:cNvSpPr/>
            <p:nvPr/>
          </p:nvSpPr>
          <p:spPr>
            <a:xfrm>
              <a:off x="1313941" y="1003100"/>
              <a:ext cx="7071133" cy="4166146"/>
            </a:xfrm>
            <a:custGeom>
              <a:avLst/>
              <a:gdLst>
                <a:gd name="connsiteX0" fmla="*/ -3522 w 7071133"/>
                <a:gd name="connsiteY0" fmla="*/ 1452386 h 4166146"/>
                <a:gd name="connsiteX1" fmla="*/ 3927735 w 7071133"/>
                <a:gd name="connsiteY1" fmla="*/ 1416 h 4166146"/>
                <a:gd name="connsiteX2" fmla="*/ 7065302 w 7071133"/>
                <a:gd name="connsiteY2" fmla="*/ 1179554 h 4166146"/>
                <a:gd name="connsiteX3" fmla="*/ 4721428 w 7071133"/>
                <a:gd name="connsiteY3" fmla="*/ 2097261 h 4166146"/>
                <a:gd name="connsiteX4" fmla="*/ 5961574 w 7071133"/>
                <a:gd name="connsiteY4" fmla="*/ 4168302 h 416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71133" h="4166146">
                  <a:moveTo>
                    <a:pt x="-3522" y="1452386"/>
                  </a:moveTo>
                  <a:cubicBezTo>
                    <a:pt x="651687" y="1210558"/>
                    <a:pt x="2749598" y="46888"/>
                    <a:pt x="3927735" y="1416"/>
                  </a:cubicBezTo>
                  <a:cubicBezTo>
                    <a:pt x="5105872" y="-44055"/>
                    <a:pt x="6933019" y="830246"/>
                    <a:pt x="7065302" y="1179554"/>
                  </a:cubicBezTo>
                  <a:cubicBezTo>
                    <a:pt x="7197583" y="1528861"/>
                    <a:pt x="4905383" y="1599136"/>
                    <a:pt x="4721428" y="2097261"/>
                  </a:cubicBezTo>
                  <a:cubicBezTo>
                    <a:pt x="4537473" y="2595385"/>
                    <a:pt x="5754882" y="3823128"/>
                    <a:pt x="5961574" y="4168302"/>
                  </a:cubicBezTo>
                </a:path>
              </a:pathLst>
            </a:cu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108" name="직사각형 4107"/>
          <p:cNvSpPr/>
          <p:nvPr/>
        </p:nvSpPr>
        <p:spPr>
          <a:xfrm>
            <a:off x="268697" y="3025952"/>
            <a:ext cx="421649" cy="14881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3">
            <a:schemeClr val="accent6"/>
          </a:effectRef>
          <a:fontRef idx="minor">
            <a:schemeClr val="dk1"/>
          </a:fontRef>
        </p:style>
      </p:sp>
      <p:sp>
        <p:nvSpPr>
          <p:cNvPr id="4109" name="자유형 4108"/>
          <p:cNvSpPr/>
          <p:nvPr/>
        </p:nvSpPr>
        <p:spPr>
          <a:xfrm>
            <a:off x="355996" y="3117578"/>
            <a:ext cx="1213303" cy="3317849"/>
          </a:xfrm>
          <a:custGeom>
            <a:avLst/>
            <a:gdLst>
              <a:gd name="connsiteX0" fmla="*/ 49116 w 1213303"/>
              <a:gd name="connsiteY0" fmla="*/ -4815 h 3317849"/>
              <a:gd name="connsiteX1" fmla="*/ 98722 w 1213303"/>
              <a:gd name="connsiteY1" fmla="*/ 2277051 h 3317849"/>
              <a:gd name="connsiteX2" fmla="*/ 1214853 w 1213303"/>
              <a:gd name="connsiteY2" fmla="*/ 3318772 h 331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303" h="3317849">
                <a:moveTo>
                  <a:pt x="49116" y="-4815"/>
                </a:moveTo>
                <a:cubicBezTo>
                  <a:pt x="57384" y="375495"/>
                  <a:pt x="-95566" y="1723119"/>
                  <a:pt x="98722" y="2277051"/>
                </a:cubicBezTo>
                <a:cubicBezTo>
                  <a:pt x="293012" y="2830982"/>
                  <a:pt x="1028831" y="3145152"/>
                  <a:pt x="1214853" y="3318772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pic>
        <p:nvPicPr>
          <p:cNvPr id="4110" name="그림 4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1584176" y="539421"/>
            <a:ext cx="6118047" cy="1368790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320540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27.7.2 </a:t>
            </a:r>
            <a:r>
              <a:rPr lang="ko-KR" altLang="en-US" b="1"/>
              <a:t>마이바티스 관련 </a:t>
            </a:r>
            <a:r>
              <a:rPr lang="en-US" altLang="ko-KR" b="1"/>
              <a:t>XML </a:t>
            </a:r>
            <a:r>
              <a:rPr lang="ko-KR" altLang="en-US" b="1"/>
              <a:t>파일 추가하기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5678" y="1790048"/>
            <a:ext cx="772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먼저 </a:t>
            </a:r>
            <a:r>
              <a:rPr lang="en-US" altLang="ko-KR" sz="1200">
                <a:latin typeface="+mj-ea"/>
                <a:ea typeface="+mj-ea"/>
              </a:rPr>
              <a:t>jdbc.properties </a:t>
            </a:r>
            <a:r>
              <a:rPr lang="ko-KR" altLang="en-US" sz="1200">
                <a:latin typeface="+mj-ea"/>
                <a:ea typeface="+mj-ea"/>
              </a:rPr>
              <a:t>파일은 </a:t>
            </a:r>
            <a:r>
              <a:rPr lang="en-US" altLang="ko-KR" sz="1200">
                <a:latin typeface="+mj-ea"/>
                <a:ea typeface="+mj-ea"/>
              </a:rPr>
              <a:t>26</a:t>
            </a:r>
            <a:r>
              <a:rPr lang="ko-KR" altLang="en-US" sz="1200">
                <a:latin typeface="+mj-ea"/>
                <a:ea typeface="+mj-ea"/>
              </a:rPr>
              <a:t>장의 회원 관리 기능을 구현할 때 사용한 것을 재사용합니다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WEB-INF </a:t>
            </a:r>
            <a:r>
              <a:rPr lang="ko-KR" altLang="en-US" sz="1200">
                <a:latin typeface="+mj-ea"/>
                <a:ea typeface="+mj-ea"/>
              </a:rPr>
              <a:t>하위에 </a:t>
            </a:r>
            <a:r>
              <a:rPr lang="en-US" altLang="ko-KR" sz="1200">
                <a:latin typeface="+mj-ea"/>
                <a:ea typeface="+mj-ea"/>
              </a:rPr>
              <a:t>config </a:t>
            </a:r>
            <a:r>
              <a:rPr lang="ko-KR" altLang="en-US" sz="1200">
                <a:latin typeface="+mj-ea"/>
                <a:ea typeface="+mj-ea"/>
              </a:rPr>
              <a:t>폴더를 만들고 다시 </a:t>
            </a:r>
            <a:r>
              <a:rPr lang="en-US" altLang="ko-KR" sz="1200">
                <a:latin typeface="+mj-ea"/>
                <a:ea typeface="+mj-ea"/>
              </a:rPr>
              <a:t>jdbc </a:t>
            </a:r>
            <a:r>
              <a:rPr lang="ko-KR" altLang="en-US" sz="1200">
                <a:latin typeface="+mj-ea"/>
                <a:ea typeface="+mj-ea"/>
              </a:rPr>
              <a:t>폴더를 만든 다음 복사하여 붙여 넣습니다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action-mybatis.xml</a:t>
            </a:r>
            <a:r>
              <a:rPr lang="ko-KR" altLang="en-US" sz="1200">
                <a:latin typeface="+mj-ea"/>
                <a:ea typeface="+mj-ea"/>
              </a:rPr>
              <a:t>도 </a:t>
            </a:r>
            <a:r>
              <a:rPr lang="en-US" altLang="ko-KR" sz="1200">
                <a:latin typeface="+mj-ea"/>
                <a:ea typeface="+mj-ea"/>
              </a:rPr>
              <a:t>26</a:t>
            </a:r>
            <a:r>
              <a:rPr lang="ko-KR" altLang="en-US" sz="1200">
                <a:latin typeface="+mj-ea"/>
                <a:ea typeface="+mj-ea"/>
              </a:rPr>
              <a:t>장의 것을 복사하여 </a:t>
            </a:r>
            <a:r>
              <a:rPr lang="en-US" altLang="ko-KR" sz="1200">
                <a:latin typeface="+mj-ea"/>
                <a:ea typeface="+mj-ea"/>
              </a:rPr>
              <a:t>WEB-INF/spring </a:t>
            </a:r>
            <a:r>
              <a:rPr lang="ko-KR" altLang="en-US" sz="1200">
                <a:latin typeface="+mj-ea"/>
                <a:ea typeface="+mj-ea"/>
              </a:rPr>
              <a:t>폴더에 붙여 넣습니다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86061" y="2562225"/>
            <a:ext cx="2461799" cy="32819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90870"/>
            <a:ext cx="75835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web.xml</a:t>
            </a:r>
            <a:r>
              <a:rPr lang="ko-KR" altLang="en-US" sz="1200">
                <a:latin typeface="+mj-ea"/>
                <a:ea typeface="+mj-ea"/>
              </a:rPr>
              <a:t>에서 </a:t>
            </a:r>
            <a:r>
              <a:rPr lang="en-US" altLang="ko-KR" sz="1200">
                <a:latin typeface="+mj-ea"/>
                <a:ea typeface="+mj-ea"/>
              </a:rPr>
              <a:t>action-mybatis.xml</a:t>
            </a:r>
            <a:r>
              <a:rPr lang="ko-KR" altLang="en-US" sz="1200">
                <a:latin typeface="+mj-ea"/>
                <a:ea typeface="+mj-ea"/>
              </a:rPr>
              <a:t>을 읽어 들이도록 수정합니다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23316" y="1864832"/>
            <a:ext cx="6590472" cy="3481912"/>
            <a:chOff x="874643" y="1900749"/>
            <a:chExt cx="6590472" cy="3481912"/>
          </a:xfrm>
        </p:grpSpPr>
        <p:pic>
          <p:nvPicPr>
            <p:cNvPr id="4403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874643" y="1900749"/>
              <a:ext cx="6590472" cy="34819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" name="직선 연결선 5"/>
            <p:cNvCxnSpPr/>
            <p:nvPr/>
          </p:nvCxnSpPr>
          <p:spPr>
            <a:xfrm>
              <a:off x="3429000" y="3482677"/>
              <a:ext cx="94918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045684" y="3359567"/>
              <a:ext cx="1512524" cy="246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00" b="1">
                  <a:solidFill>
                    <a:srgbClr val="FF0000"/>
                  </a:solidFill>
                  <a:latin typeface="+mj-ea"/>
                  <a:ea typeface="+mj-ea"/>
                </a:rPr>
                <a:t>action-mybatis.xml</a:t>
              </a:r>
              <a:endParaRPr lang="ko-KR" altLang="en-US" sz="1000" b="1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7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8" y="1490870"/>
            <a:ext cx="75835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web.xml</a:t>
            </a:r>
            <a:r>
              <a:rPr lang="ko-KR" altLang="en-US" sz="1200">
                <a:latin typeface="+mj-ea"/>
                <a:ea typeface="+mj-ea"/>
              </a:rPr>
              <a:t>에서 </a:t>
            </a:r>
            <a:r>
              <a:rPr lang="en-US" altLang="ko-KR" sz="1200">
                <a:latin typeface="+mj-ea"/>
                <a:ea typeface="+mj-ea"/>
              </a:rPr>
              <a:t>action-mybatis.xml</a:t>
            </a:r>
            <a:r>
              <a:rPr lang="ko-KR" altLang="en-US" sz="1200">
                <a:latin typeface="+mj-ea"/>
                <a:ea typeface="+mj-ea"/>
              </a:rPr>
              <a:t>을 읽어 들이도록 수정합니다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4035" name="그림 44034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726287"/>
            <a:ext cx="9144000" cy="6114472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sp>
        <p:nvSpPr>
          <p:cNvPr id="44036" name="직사각형 44035"/>
          <p:cNvSpPr/>
          <p:nvPr/>
        </p:nvSpPr>
        <p:spPr>
          <a:xfrm>
            <a:off x="4572000" y="4204090"/>
            <a:ext cx="1463370" cy="310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037" name="직사각형 44036"/>
          <p:cNvSpPr/>
          <p:nvPr/>
        </p:nvSpPr>
        <p:spPr>
          <a:xfrm>
            <a:off x="4297270" y="4730524"/>
            <a:ext cx="1636990" cy="347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038" name="직사각형 44037"/>
          <p:cNvSpPr/>
          <p:nvPr/>
        </p:nvSpPr>
        <p:spPr>
          <a:xfrm>
            <a:off x="3035909" y="2161435"/>
            <a:ext cx="1608606" cy="347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4039" name="그림 4403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746357" y="5288924"/>
            <a:ext cx="5397643" cy="1569076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</p:pic>
      <p:cxnSp>
        <p:nvCxnSpPr>
          <p:cNvPr id="44041" name="직선 연결선 44040"/>
          <p:cNvCxnSpPr/>
          <p:nvPr/>
        </p:nvCxnSpPr>
        <p:spPr>
          <a:xfrm>
            <a:off x="7027486" y="5791475"/>
            <a:ext cx="10789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42" name="직선 연결선 44041"/>
          <p:cNvCxnSpPr/>
          <p:nvPr/>
        </p:nvCxnSpPr>
        <p:spPr>
          <a:xfrm>
            <a:off x="4931642" y="6523161"/>
            <a:ext cx="4836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43" name="직사각형 44042"/>
          <p:cNvSpPr txBox="1"/>
          <p:nvPr/>
        </p:nvSpPr>
        <p:spPr>
          <a:xfrm>
            <a:off x="7546766" y="6404610"/>
            <a:ext cx="1350356" cy="27051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action-servlet.xml</a:t>
            </a:r>
          </a:p>
        </p:txBody>
      </p:sp>
      <p:pic>
        <p:nvPicPr>
          <p:cNvPr id="44045" name="그림 44044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6660352" y="2043104"/>
            <a:ext cx="1428750" cy="266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</p:pic>
      <p:cxnSp>
        <p:nvCxnSpPr>
          <p:cNvPr id="44047" name="직선 화살표 연결선 44046"/>
          <p:cNvCxnSpPr>
            <a:stCxn id="44045" idx="1"/>
          </p:cNvCxnSpPr>
          <p:nvPr/>
        </p:nvCxnSpPr>
        <p:spPr>
          <a:xfrm rot="10800000">
            <a:off x="4733219" y="2170253"/>
            <a:ext cx="1927133" cy="6202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48" name="직사각형 44047"/>
          <p:cNvSpPr txBox="1"/>
          <p:nvPr/>
        </p:nvSpPr>
        <p:spPr>
          <a:xfrm>
            <a:off x="6618238" y="2304256"/>
            <a:ext cx="2381077" cy="256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/>
              <a:t># </a:t>
            </a:r>
            <a:r>
              <a:rPr lang="en-US" altLang="ko-KR" sz="1100"/>
              <a:t>STS</a:t>
            </a:r>
            <a:r>
              <a:rPr lang="ko-KR" altLang="en-US" sz="1100"/>
              <a:t>에서기본 제공한 </a:t>
            </a:r>
            <a:r>
              <a:rPr lang="en-US" altLang="ko-KR" sz="1100"/>
              <a:t>xml</a:t>
            </a:r>
            <a:r>
              <a:rPr lang="ko-KR" altLang="en-US" sz="1100"/>
              <a:t>명</a:t>
            </a:r>
            <a:r>
              <a:rPr lang="en-US" altLang="ko-KR" sz="1100"/>
              <a:t>(</a:t>
            </a:r>
            <a:r>
              <a:rPr lang="ko-KR" altLang="en-US" sz="1100"/>
              <a:t> 변경</a:t>
            </a:r>
            <a:r>
              <a:rPr lang="en-US" altLang="ko-KR" sz="1100"/>
              <a:t>)</a:t>
            </a:r>
            <a:r>
              <a:rPr lang="ko-KR" altLang="en-US" sz="110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CDF67-1D16-6E15-1030-CB10FAC44435}"/>
              </a:ext>
            </a:extLst>
          </p:cNvPr>
          <p:cNvSpPr txBox="1"/>
          <p:nvPr/>
        </p:nvSpPr>
        <p:spPr>
          <a:xfrm>
            <a:off x="6524425" y="5198903"/>
            <a:ext cx="1738877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OLD </a:t>
            </a:r>
            <a:r>
              <a:rPr lang="ko-KR" altLang="en-US" sz="1400" b="1" dirty="0">
                <a:solidFill>
                  <a:srgbClr val="FF0000"/>
                </a:solidFill>
              </a:rPr>
              <a:t>버전 설명자료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10748"/>
            <a:ext cx="7545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action-mybatis.xml</a:t>
            </a:r>
            <a:r>
              <a:rPr lang="ko-KR" altLang="en-US" sz="1200">
                <a:latin typeface="+mj-ea"/>
                <a:ea typeface="+mj-ea"/>
              </a:rPr>
              <a:t>을 열어 </a:t>
            </a:r>
            <a:r>
              <a:rPr lang="en-US" altLang="ko-KR" sz="1200">
                <a:latin typeface="+mj-ea"/>
                <a:ea typeface="+mj-ea"/>
              </a:rPr>
              <a:t>jdbc.properties </a:t>
            </a:r>
            <a:r>
              <a:rPr lang="ko-KR" altLang="en-US" sz="1200">
                <a:latin typeface="+mj-ea"/>
                <a:ea typeface="+mj-ea"/>
              </a:rPr>
              <a:t>경로를 수정합니다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745435" y="1787747"/>
            <a:ext cx="6844127" cy="2633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직사각형 45058"/>
          <p:cNvSpPr txBox="1"/>
          <p:nvPr/>
        </p:nvSpPr>
        <p:spPr>
          <a:xfrm>
            <a:off x="0" y="127713"/>
            <a:ext cx="9144001" cy="633785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>
                <a:latin typeface="한컴산뜻돋움"/>
                <a:ea typeface="한컴산뜻돋움"/>
              </a:rPr>
              <a:t>&lt;?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xml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version</a:t>
            </a:r>
            <a:r>
              <a:rPr lang="ko-KR" altLang="en-US" sz="1000" b="1" dirty="0">
                <a:latin typeface="한컴산뜻돋움"/>
                <a:ea typeface="한컴산뜻돋움"/>
              </a:rPr>
              <a:t>="1.0"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encoding</a:t>
            </a:r>
            <a:r>
              <a:rPr lang="ko-KR" altLang="en-US" sz="1000" b="1" dirty="0">
                <a:latin typeface="한컴산뜻돋움"/>
                <a:ea typeface="한컴산뜻돋움"/>
              </a:rPr>
              <a:t>="UTF-8"?&gt;</a:t>
            </a:r>
          </a:p>
          <a:p>
            <a:pPr>
              <a:defRPr/>
            </a:pP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beans</a:t>
            </a:r>
            <a:endParaRPr lang="ko-KR" altLang="en-US" sz="10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xsi:schemaLocation</a:t>
            </a:r>
            <a:r>
              <a:rPr lang="ko-KR" altLang="en-US" sz="1000" b="1" dirty="0">
                <a:latin typeface="한컴산뜻돋움"/>
                <a:ea typeface="한컴산뜻돋움"/>
              </a:rPr>
              <a:t>="http://www.springframework.org/schema/beans http://www.springframework.org/schema/beans/spring-beans.xsd http://www.springframework.org/schema/context http://www.springframework.org/schema/context/spring-context.xsd http://www.springframework.org/schema/tx http://www.springframework.org/schema/tx/spring-tx-3.0.xsd"</a:t>
            </a:r>
          </a:p>
          <a:p>
            <a:pPr>
              <a:defRPr/>
            </a:pP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xmlns:tx</a:t>
            </a:r>
            <a:r>
              <a:rPr lang="ko-KR" altLang="en-US" sz="1000" b="1" dirty="0">
                <a:latin typeface="한컴산뜻돋움"/>
                <a:ea typeface="한컴산뜻돋움"/>
              </a:rPr>
              <a:t>="http://www.springframework.org/schema/tx"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xmlns:context</a:t>
            </a:r>
            <a:r>
              <a:rPr lang="ko-KR" altLang="en-US" sz="1000" b="1" dirty="0">
                <a:latin typeface="한컴산뜻돋움"/>
                <a:ea typeface="한컴산뜻돋움"/>
              </a:rPr>
              <a:t>="http://www.springframework.org/schema/context"</a:t>
            </a:r>
          </a:p>
          <a:p>
            <a:pPr>
              <a:defRPr/>
            </a:pP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xmlns:xsi</a:t>
            </a:r>
            <a:r>
              <a:rPr lang="ko-KR" altLang="en-US" sz="1000" b="1" dirty="0">
                <a:latin typeface="한컴산뜻돋움"/>
                <a:ea typeface="한컴산뜻돋움"/>
              </a:rPr>
              <a:t>="http://www.w3.org/2001/XMLSchema-instance"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xmlns</a:t>
            </a:r>
            <a:r>
              <a:rPr lang="ko-KR" altLang="en-US" sz="1000" b="1" dirty="0">
                <a:latin typeface="한컴산뜻돋움"/>
                <a:ea typeface="한컴산뜻돋움"/>
              </a:rPr>
              <a:t>="http://www.springframework.org/schema/beans"&gt;</a:t>
            </a:r>
          </a:p>
          <a:p>
            <a:pPr>
              <a:defRPr/>
            </a:pPr>
            <a:endParaRPr lang="ko-KR" altLang="en-US" sz="10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bean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id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solidFill>
                  <a:srgbClr val="FF6600"/>
                </a:solidFill>
                <a:latin typeface="한컴산뜻돋움"/>
                <a:ea typeface="한컴산뜻돋움"/>
              </a:rPr>
              <a:t>propertyPlaceholderConfigurer</a:t>
            </a:r>
            <a:r>
              <a:rPr lang="ko-KR" altLang="en-US" sz="1000" b="1" dirty="0">
                <a:latin typeface="한컴산뜻돋움"/>
                <a:ea typeface="한컴산뜻돋움"/>
              </a:rPr>
              <a:t>"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class</a:t>
            </a:r>
            <a:r>
              <a:rPr lang="ko-KR" altLang="en-US" sz="1000" b="1" dirty="0">
                <a:latin typeface="한컴산뜻돋움"/>
                <a:ea typeface="한컴산뜻돋움"/>
              </a:rPr>
              <a:t>="org.springframework.beans.factory.config.PropertyPlaceholderConfigurer"&gt;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property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name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locations</a:t>
            </a:r>
            <a:r>
              <a:rPr lang="ko-KR" altLang="en-US" sz="10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value</a:t>
            </a:r>
            <a:r>
              <a:rPr lang="ko-KR" altLang="en-US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&gt;/WEB-INF/</a:t>
            </a:r>
            <a:r>
              <a:rPr lang="ko-KR" altLang="en-US" sz="10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config</a:t>
            </a:r>
            <a:r>
              <a:rPr lang="ko-KR" altLang="en-US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/</a:t>
            </a:r>
            <a:r>
              <a:rPr lang="ko-KR" altLang="en-US" sz="10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jdbc</a:t>
            </a:r>
            <a:r>
              <a:rPr lang="ko-KR" altLang="en-US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/</a:t>
            </a:r>
            <a:r>
              <a:rPr lang="ko-KR" altLang="en-US" sz="10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jdbc.properties</a:t>
            </a:r>
            <a:r>
              <a:rPr lang="ko-KR" altLang="en-US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&lt;/</a:t>
            </a:r>
            <a:r>
              <a:rPr lang="ko-KR" altLang="en-US" sz="10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value</a:t>
            </a:r>
            <a:r>
              <a:rPr lang="ko-KR" altLang="en-US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&gt;</a:t>
            </a:r>
            <a:endParaRPr lang="ko-KR" altLang="en-US" sz="10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latin typeface="한컴산뜻돋움"/>
                <a:ea typeface="한컴산뜻돋움"/>
              </a:rPr>
              <a:t>&lt;/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property</a:t>
            </a:r>
            <a:r>
              <a:rPr lang="ko-KR" altLang="en-US" sz="10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latin typeface="한컴산뜻돋움"/>
                <a:ea typeface="한컴산뜻돋움"/>
              </a:rPr>
              <a:t>&lt;/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bean</a:t>
            </a:r>
            <a:r>
              <a:rPr lang="ko-KR" altLang="en-US" sz="10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endParaRPr lang="ko-KR" altLang="en-US" sz="10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bean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id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solidFill>
                  <a:srgbClr val="FF6600"/>
                </a:solidFill>
                <a:latin typeface="한컴산뜻돋움"/>
                <a:ea typeface="한컴산뜻돋움"/>
              </a:rPr>
              <a:t>dataSource</a:t>
            </a:r>
            <a:r>
              <a:rPr lang="ko-KR" altLang="en-US" sz="1000" b="1" dirty="0">
                <a:latin typeface="한컴산뜻돋움"/>
                <a:ea typeface="한컴산뜻돋움"/>
              </a:rPr>
              <a:t>"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class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org.apache.ibatis.datasource.pooled.PooledDataSource</a:t>
            </a:r>
            <a:r>
              <a:rPr lang="ko-KR" altLang="en-US" sz="10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property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name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driver</a:t>
            </a:r>
            <a:r>
              <a:rPr lang="ko-KR" altLang="en-US" sz="1000" b="1" dirty="0">
                <a:latin typeface="한컴산뜻돋움"/>
                <a:ea typeface="한컴산뜻돋움"/>
              </a:rPr>
              <a:t>"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value</a:t>
            </a:r>
            <a:r>
              <a:rPr lang="ko-KR" altLang="en-US" sz="1000" b="1" dirty="0">
                <a:latin typeface="한컴산뜻돋움"/>
                <a:ea typeface="한컴산뜻돋움"/>
              </a:rPr>
              <a:t>="${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jdbc.driverClassName</a:t>
            </a:r>
            <a:r>
              <a:rPr lang="ko-KR" altLang="en-US" sz="1000" b="1" dirty="0">
                <a:latin typeface="한컴산뜻돋움"/>
                <a:ea typeface="한컴산뜻돋움"/>
              </a:rPr>
              <a:t>}" /&gt;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property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name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url</a:t>
            </a:r>
            <a:r>
              <a:rPr lang="ko-KR" altLang="en-US" sz="1000" b="1" dirty="0">
                <a:latin typeface="한컴산뜻돋움"/>
                <a:ea typeface="한컴산뜻돋움"/>
              </a:rPr>
              <a:t>"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value</a:t>
            </a:r>
            <a:r>
              <a:rPr lang="ko-KR" altLang="en-US" sz="1000" b="1" dirty="0">
                <a:latin typeface="한컴산뜻돋움"/>
                <a:ea typeface="한컴산뜻돋움"/>
              </a:rPr>
              <a:t>="${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jdbc.url</a:t>
            </a:r>
            <a:r>
              <a:rPr lang="ko-KR" altLang="en-US" sz="1000" b="1" dirty="0">
                <a:latin typeface="한컴산뜻돋움"/>
                <a:ea typeface="한컴산뜻돋움"/>
              </a:rPr>
              <a:t>}" /&gt;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property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name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username</a:t>
            </a:r>
            <a:r>
              <a:rPr lang="ko-KR" altLang="en-US" sz="1000" b="1" dirty="0">
                <a:latin typeface="한컴산뜻돋움"/>
                <a:ea typeface="한컴산뜻돋움"/>
              </a:rPr>
              <a:t>"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value</a:t>
            </a:r>
            <a:r>
              <a:rPr lang="ko-KR" altLang="en-US" sz="1000" b="1" dirty="0">
                <a:latin typeface="한컴산뜻돋움"/>
                <a:ea typeface="한컴산뜻돋움"/>
              </a:rPr>
              <a:t>="${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jdbc.username</a:t>
            </a:r>
            <a:r>
              <a:rPr lang="ko-KR" altLang="en-US" sz="1000" b="1" dirty="0">
                <a:latin typeface="한컴산뜻돋움"/>
                <a:ea typeface="한컴산뜻돋움"/>
              </a:rPr>
              <a:t>}" /&gt;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property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name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password</a:t>
            </a:r>
            <a:r>
              <a:rPr lang="ko-KR" altLang="en-US" sz="1000" b="1" dirty="0">
                <a:latin typeface="한컴산뜻돋움"/>
                <a:ea typeface="한컴산뜻돋움"/>
              </a:rPr>
              <a:t>"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value</a:t>
            </a:r>
            <a:r>
              <a:rPr lang="ko-KR" altLang="en-US" sz="1000" b="1" dirty="0">
                <a:latin typeface="한컴산뜻돋움"/>
                <a:ea typeface="한컴산뜻돋움"/>
              </a:rPr>
              <a:t>="${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jdbc.password</a:t>
            </a:r>
            <a:r>
              <a:rPr lang="ko-KR" altLang="en-US" sz="1000" b="1" dirty="0">
                <a:latin typeface="한컴산뜻돋움"/>
                <a:ea typeface="한컴산뜻돋움"/>
              </a:rPr>
              <a:t>}" /&gt;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latin typeface="한컴산뜻돋움"/>
                <a:ea typeface="한컴산뜻돋움"/>
              </a:rPr>
              <a:t>&lt;/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bean</a:t>
            </a:r>
            <a:r>
              <a:rPr lang="ko-KR" altLang="en-US" sz="10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endParaRPr lang="ko-KR" altLang="en-US" sz="10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bean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id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solidFill>
                  <a:srgbClr val="FF6600"/>
                </a:solidFill>
                <a:latin typeface="한컴산뜻돋움"/>
                <a:ea typeface="한컴산뜻돋움"/>
              </a:rPr>
              <a:t>sqlSessionFactory</a:t>
            </a:r>
            <a:r>
              <a:rPr lang="ko-KR" altLang="en-US" sz="1000" b="1" dirty="0">
                <a:latin typeface="한컴산뜻돋움"/>
                <a:ea typeface="한컴산뜻돋움"/>
              </a:rPr>
              <a:t>"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	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class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org.mybatis.spring.SqlSessionFactoryBean</a:t>
            </a:r>
            <a:r>
              <a:rPr lang="ko-KR" altLang="en-US" sz="10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property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name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dataSource</a:t>
            </a:r>
            <a:r>
              <a:rPr lang="ko-KR" altLang="en-US" sz="1000" b="1" dirty="0">
                <a:latin typeface="한컴산뜻돋움"/>
                <a:ea typeface="한컴산뜻돋움"/>
              </a:rPr>
              <a:t>"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ref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dataSource</a:t>
            </a:r>
            <a:r>
              <a:rPr lang="ko-KR" altLang="en-US" sz="10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property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name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configLocation</a:t>
            </a:r>
            <a:r>
              <a:rPr lang="ko-KR" altLang="en-US" sz="1000" b="1" dirty="0">
                <a:latin typeface="한컴산뜻돋움"/>
                <a:ea typeface="한컴산뜻돋움"/>
              </a:rPr>
              <a:t>"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		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value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classpath:mybatis</a:t>
            </a:r>
            <a:r>
              <a:rPr lang="ko-KR" altLang="en-US" sz="1000" b="1" dirty="0">
                <a:latin typeface="한컴산뜻돋움"/>
                <a:ea typeface="한컴산뜻돋움"/>
              </a:rPr>
              <a:t>/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model</a:t>
            </a:r>
            <a:r>
              <a:rPr lang="ko-KR" altLang="en-US" sz="1000" b="1" dirty="0">
                <a:latin typeface="한컴산뜻돋움"/>
                <a:ea typeface="한컴산뜻돋움"/>
              </a:rPr>
              <a:t>/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modelConfig.xml</a:t>
            </a:r>
            <a:r>
              <a:rPr lang="ko-KR" altLang="en-US" sz="10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property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name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mapperLocations</a:t>
            </a:r>
            <a:r>
              <a:rPr lang="ko-KR" altLang="en-US" sz="1000" b="1" dirty="0">
                <a:latin typeface="한컴산뜻돋움"/>
                <a:ea typeface="한컴산뜻돋움"/>
              </a:rPr>
              <a:t>"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value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classpath:mybatis</a:t>
            </a:r>
            <a:r>
              <a:rPr lang="ko-KR" altLang="en-US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/</a:t>
            </a:r>
            <a:r>
              <a:rPr lang="ko-KR" altLang="en-US" sz="10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mappers</a:t>
            </a:r>
            <a:r>
              <a:rPr lang="ko-KR" altLang="en-US" sz="1000" b="1" dirty="0">
                <a:solidFill>
                  <a:srgbClr val="FF0000"/>
                </a:solidFill>
                <a:latin typeface="한컴산뜻돋움"/>
                <a:ea typeface="한컴산뜻돋움"/>
              </a:rPr>
              <a:t>/*.</a:t>
            </a:r>
            <a:r>
              <a:rPr lang="ko-KR" altLang="en-US" sz="1000" b="1" dirty="0" err="1">
                <a:solidFill>
                  <a:srgbClr val="FF0000"/>
                </a:solidFill>
                <a:latin typeface="한컴산뜻돋움"/>
                <a:ea typeface="한컴산뜻돋움"/>
              </a:rPr>
              <a:t>xml</a:t>
            </a:r>
            <a:r>
              <a:rPr lang="ko-KR" altLang="en-US" sz="10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latin typeface="한컴산뜻돋움"/>
                <a:ea typeface="한컴산뜻돋움"/>
              </a:rPr>
              <a:t>&lt;/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bean</a:t>
            </a:r>
            <a:r>
              <a:rPr lang="ko-KR" altLang="en-US" sz="10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endParaRPr lang="ko-KR" altLang="en-US" sz="10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bean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id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solidFill>
                  <a:srgbClr val="FF6600"/>
                </a:solidFill>
                <a:latin typeface="한컴산뜻돋움"/>
                <a:ea typeface="한컴산뜻돋움"/>
              </a:rPr>
              <a:t>sqlSession</a:t>
            </a:r>
            <a:r>
              <a:rPr lang="ko-KR" altLang="en-US" sz="1000" b="1" dirty="0">
                <a:latin typeface="한컴산뜻돋움"/>
                <a:ea typeface="한컴산뜻돋움"/>
              </a:rPr>
              <a:t>"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	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class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org.mybatis.spring.SqlSessionTemplate</a:t>
            </a:r>
            <a:r>
              <a:rPr lang="ko-KR" altLang="en-US" sz="1000" b="1" dirty="0"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	</a:t>
            </a:r>
            <a:r>
              <a:rPr lang="ko-KR" altLang="en-US" sz="1000" b="1" dirty="0"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constructor-arg</a:t>
            </a:r>
            <a:r>
              <a:rPr lang="ko-KR" altLang="en-US" sz="1000" b="1" dirty="0"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index</a:t>
            </a:r>
            <a:r>
              <a:rPr lang="ko-KR" altLang="en-US" sz="1000" b="1" dirty="0">
                <a:latin typeface="한컴산뜻돋움"/>
                <a:ea typeface="한컴산뜻돋움"/>
              </a:rPr>
              <a:t>="0" 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ref</a:t>
            </a:r>
            <a:r>
              <a:rPr lang="ko-KR" altLang="en-US" sz="1000" b="1" dirty="0"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sqlSessionFactory</a:t>
            </a:r>
            <a:r>
              <a:rPr lang="ko-KR" altLang="en-US" sz="1000" b="1" dirty="0">
                <a:latin typeface="한컴산뜻돋움"/>
                <a:ea typeface="한컴산뜻돋움"/>
              </a:rPr>
              <a:t>"&gt;&lt;/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constructor-arg</a:t>
            </a:r>
            <a:r>
              <a:rPr lang="ko-KR" altLang="en-US" sz="10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latin typeface="한컴산뜻돋움"/>
                <a:ea typeface="한컴산뜻돋움"/>
              </a:rPr>
              <a:t>&lt;/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bean</a:t>
            </a:r>
            <a:r>
              <a:rPr lang="ko-KR" altLang="en-US" sz="10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endParaRPr lang="ko-KR" altLang="en-US" sz="10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 dirty="0">
                <a:ea typeface="한컴산뜻돋움"/>
              </a:rPr>
              <a:t>	</a:t>
            </a:r>
            <a:r>
              <a:rPr lang="ko-KR" altLang="en-US" sz="1000" b="1" dirty="0">
                <a:solidFill>
                  <a:srgbClr val="FF6600"/>
                </a:solidFill>
                <a:latin typeface="한컴산뜻돋움"/>
                <a:ea typeface="한컴산뜻돋움"/>
              </a:rPr>
              <a:t>&lt;!-- &lt;</a:t>
            </a:r>
            <a:r>
              <a:rPr lang="ko-KR" altLang="en-US" sz="1000" b="1" dirty="0" err="1">
                <a:solidFill>
                  <a:srgbClr val="FF6600"/>
                </a:solidFill>
                <a:latin typeface="한컴산뜻돋움"/>
                <a:ea typeface="한컴산뜻돋움"/>
              </a:rPr>
              <a:t>bean</a:t>
            </a:r>
            <a:r>
              <a:rPr lang="ko-KR" altLang="en-US" sz="1000" b="1" dirty="0">
                <a:solidFill>
                  <a:srgbClr val="FF660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solidFill>
                  <a:srgbClr val="FF6600"/>
                </a:solidFill>
                <a:latin typeface="한컴산뜻돋움"/>
                <a:ea typeface="한컴산뜻돋움"/>
              </a:rPr>
              <a:t>id</a:t>
            </a:r>
            <a:r>
              <a:rPr lang="ko-KR" altLang="en-US" sz="1000" b="1" dirty="0">
                <a:solidFill>
                  <a:srgbClr val="FF6600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solidFill>
                  <a:srgbClr val="FF6600"/>
                </a:solidFill>
                <a:latin typeface="한컴산뜻돋움"/>
                <a:ea typeface="한컴산뜻돋움"/>
              </a:rPr>
              <a:t>memberDAO</a:t>
            </a:r>
            <a:r>
              <a:rPr lang="ko-KR" altLang="en-US" sz="1000" b="1" dirty="0">
                <a:solidFill>
                  <a:srgbClr val="FF6600"/>
                </a:solidFill>
                <a:latin typeface="한컴산뜻돋움"/>
                <a:ea typeface="한컴산뜻돋움"/>
              </a:rPr>
              <a:t>"</a:t>
            </a:r>
          </a:p>
          <a:p>
            <a:pPr>
              <a:defRPr/>
            </a:pPr>
            <a:r>
              <a:rPr lang="ko-KR" altLang="en-US" sz="1000" b="1" dirty="0">
                <a:solidFill>
                  <a:srgbClr val="FF6600"/>
                </a:solidFill>
                <a:ea typeface="한컴산뜻돋움"/>
              </a:rPr>
              <a:t>		</a:t>
            </a:r>
            <a:r>
              <a:rPr lang="ko-KR" altLang="en-US" sz="1000" b="1" dirty="0" err="1">
                <a:solidFill>
                  <a:srgbClr val="FF6600"/>
                </a:solidFill>
                <a:latin typeface="한컴산뜻돋움"/>
                <a:ea typeface="한컴산뜻돋움"/>
              </a:rPr>
              <a:t>class</a:t>
            </a:r>
            <a:r>
              <a:rPr lang="ko-KR" altLang="en-US" sz="1000" b="1" dirty="0">
                <a:solidFill>
                  <a:srgbClr val="FF6600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solidFill>
                  <a:srgbClr val="FF6600"/>
                </a:solidFill>
                <a:latin typeface="한컴산뜻돋움"/>
                <a:ea typeface="한컴산뜻돋움"/>
              </a:rPr>
              <a:t>com.spring.member.dao.MemberDAOImpl</a:t>
            </a:r>
            <a:r>
              <a:rPr lang="ko-KR" altLang="en-US" sz="1000" b="1" dirty="0">
                <a:solidFill>
                  <a:srgbClr val="FF6600"/>
                </a:solidFill>
                <a:latin typeface="한컴산뜻돋움"/>
                <a:ea typeface="한컴산뜻돋움"/>
              </a:rPr>
              <a:t>"&gt;</a:t>
            </a:r>
          </a:p>
          <a:p>
            <a:pPr>
              <a:defRPr/>
            </a:pPr>
            <a:r>
              <a:rPr lang="ko-KR" altLang="en-US" sz="1000" b="1" dirty="0">
                <a:solidFill>
                  <a:srgbClr val="FF6600"/>
                </a:solidFill>
                <a:ea typeface="한컴산뜻돋움"/>
              </a:rPr>
              <a:t>		</a:t>
            </a:r>
            <a:r>
              <a:rPr lang="ko-KR" altLang="en-US" sz="1000" b="1" dirty="0">
                <a:solidFill>
                  <a:srgbClr val="FF6600"/>
                </a:solidFill>
                <a:latin typeface="한컴산뜻돋움"/>
                <a:ea typeface="한컴산뜻돋움"/>
              </a:rPr>
              <a:t>&lt;</a:t>
            </a:r>
            <a:r>
              <a:rPr lang="ko-KR" altLang="en-US" sz="1000" b="1" dirty="0" err="1">
                <a:solidFill>
                  <a:srgbClr val="FF6600"/>
                </a:solidFill>
                <a:latin typeface="한컴산뜻돋움"/>
                <a:ea typeface="한컴산뜻돋움"/>
              </a:rPr>
              <a:t>property</a:t>
            </a:r>
            <a:r>
              <a:rPr lang="ko-KR" altLang="en-US" sz="1000" b="1" dirty="0">
                <a:solidFill>
                  <a:srgbClr val="FF6600"/>
                </a:solidFill>
                <a:latin typeface="한컴산뜻돋움"/>
                <a:ea typeface="한컴산뜻돋움"/>
              </a:rPr>
              <a:t> </a:t>
            </a:r>
            <a:r>
              <a:rPr lang="ko-KR" altLang="en-US" sz="1000" b="1" dirty="0" err="1">
                <a:solidFill>
                  <a:srgbClr val="FF6600"/>
                </a:solidFill>
                <a:latin typeface="한컴산뜻돋움"/>
                <a:ea typeface="한컴산뜻돋움"/>
              </a:rPr>
              <a:t>name</a:t>
            </a:r>
            <a:r>
              <a:rPr lang="ko-KR" altLang="en-US" sz="1000" b="1" dirty="0">
                <a:solidFill>
                  <a:srgbClr val="FF6600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solidFill>
                  <a:srgbClr val="FF6600"/>
                </a:solidFill>
                <a:latin typeface="한컴산뜻돋움"/>
                <a:ea typeface="한컴산뜻돋움"/>
              </a:rPr>
              <a:t>sqlSession</a:t>
            </a:r>
            <a:r>
              <a:rPr lang="ko-KR" altLang="en-US" sz="1000" b="1" dirty="0">
                <a:solidFill>
                  <a:srgbClr val="FF6600"/>
                </a:solidFill>
                <a:latin typeface="한컴산뜻돋움"/>
                <a:ea typeface="한컴산뜻돋움"/>
              </a:rPr>
              <a:t>" </a:t>
            </a:r>
            <a:r>
              <a:rPr lang="ko-KR" altLang="en-US" sz="1000" b="1" dirty="0" err="1">
                <a:solidFill>
                  <a:srgbClr val="FF6600"/>
                </a:solidFill>
                <a:latin typeface="한컴산뜻돋움"/>
                <a:ea typeface="한컴산뜻돋움"/>
              </a:rPr>
              <a:t>ref</a:t>
            </a:r>
            <a:r>
              <a:rPr lang="ko-KR" altLang="en-US" sz="1000" b="1" dirty="0">
                <a:solidFill>
                  <a:srgbClr val="FF6600"/>
                </a:solidFill>
                <a:latin typeface="한컴산뜻돋움"/>
                <a:ea typeface="한컴산뜻돋움"/>
              </a:rPr>
              <a:t>="</a:t>
            </a:r>
            <a:r>
              <a:rPr lang="ko-KR" altLang="en-US" sz="1000" b="1" dirty="0" err="1">
                <a:solidFill>
                  <a:srgbClr val="FF6600"/>
                </a:solidFill>
                <a:latin typeface="한컴산뜻돋움"/>
                <a:ea typeface="한컴산뜻돋움"/>
              </a:rPr>
              <a:t>sqlSession</a:t>
            </a:r>
            <a:r>
              <a:rPr lang="ko-KR" altLang="en-US" sz="1000" b="1" dirty="0">
                <a:solidFill>
                  <a:srgbClr val="FF6600"/>
                </a:solidFill>
                <a:latin typeface="한컴산뜻돋움"/>
                <a:ea typeface="한컴산뜻돋움"/>
              </a:rPr>
              <a:t>"&gt;&lt;/</a:t>
            </a:r>
            <a:r>
              <a:rPr lang="ko-KR" altLang="en-US" sz="1000" b="1" dirty="0" err="1">
                <a:solidFill>
                  <a:srgbClr val="FF6600"/>
                </a:solidFill>
                <a:latin typeface="한컴산뜻돋움"/>
                <a:ea typeface="한컴산뜻돋움"/>
              </a:rPr>
              <a:t>property</a:t>
            </a:r>
            <a:r>
              <a:rPr lang="ko-KR" altLang="en-US" sz="1000" b="1" dirty="0">
                <a:solidFill>
                  <a:srgbClr val="FF6600"/>
                </a:solidFill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ko-KR" altLang="en-US" sz="1000" b="1" dirty="0">
                <a:solidFill>
                  <a:srgbClr val="FF6600"/>
                </a:solidFill>
                <a:ea typeface="한컴산뜻돋움"/>
              </a:rPr>
              <a:t>	</a:t>
            </a:r>
            <a:r>
              <a:rPr lang="ko-KR" altLang="en-US" sz="1000" b="1" dirty="0">
                <a:solidFill>
                  <a:srgbClr val="FF6600"/>
                </a:solidFill>
                <a:latin typeface="한컴산뜻돋움"/>
                <a:ea typeface="한컴산뜻돋움"/>
              </a:rPr>
              <a:t>&lt;/</a:t>
            </a:r>
            <a:r>
              <a:rPr lang="ko-KR" altLang="en-US" sz="1000" b="1" dirty="0" err="1">
                <a:solidFill>
                  <a:srgbClr val="FF6600"/>
                </a:solidFill>
                <a:latin typeface="한컴산뜻돋움"/>
                <a:ea typeface="한컴산뜻돋움"/>
              </a:rPr>
              <a:t>bean</a:t>
            </a:r>
            <a:r>
              <a:rPr lang="ko-KR" altLang="en-US" sz="1000" b="1" dirty="0">
                <a:solidFill>
                  <a:srgbClr val="FF6600"/>
                </a:solidFill>
                <a:latin typeface="한컴산뜻돋움"/>
                <a:ea typeface="한컴산뜻돋움"/>
              </a:rPr>
              <a:t>&gt; --&gt;</a:t>
            </a:r>
            <a:endParaRPr lang="ko-KR" altLang="en-US" sz="1000" b="1" dirty="0">
              <a:latin typeface="한컴산뜻돋움"/>
              <a:ea typeface="한컴산뜻돋움"/>
            </a:endParaRPr>
          </a:p>
          <a:p>
            <a:pPr>
              <a:defRPr/>
            </a:pPr>
            <a:endParaRPr lang="ko-KR" altLang="en-US" sz="10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000" b="1" dirty="0">
                <a:latin typeface="한컴산뜻돋움"/>
                <a:ea typeface="한컴산뜻돋움"/>
              </a:rPr>
              <a:t>&lt;/</a:t>
            </a:r>
            <a:r>
              <a:rPr lang="ko-KR" altLang="en-US" sz="1000" b="1" dirty="0" err="1">
                <a:latin typeface="한컴산뜻돋움"/>
                <a:ea typeface="한컴산뜻돋움"/>
              </a:rPr>
              <a:t>beans</a:t>
            </a:r>
            <a:r>
              <a:rPr lang="ko-KR" altLang="en-US" sz="1000" b="1" dirty="0">
                <a:latin typeface="한컴산뜻돋움"/>
                <a:ea typeface="한컴산뜻돋움"/>
              </a:rPr>
              <a:t>&gt;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1" name="그림 45060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14350" y="447675"/>
            <a:ext cx="8115300" cy="596265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sp>
        <p:nvSpPr>
          <p:cNvPr id="45062" name="직사각형 45061"/>
          <p:cNvSpPr/>
          <p:nvPr/>
        </p:nvSpPr>
        <p:spPr>
          <a:xfrm>
            <a:off x="826763" y="892904"/>
            <a:ext cx="1835414" cy="272831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5063" name="직선 연결선 45062"/>
          <p:cNvCxnSpPr/>
          <p:nvPr/>
        </p:nvCxnSpPr>
        <p:spPr>
          <a:xfrm>
            <a:off x="3741103" y="1636991"/>
            <a:ext cx="472495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64" name="직선 연결선 45063"/>
          <p:cNvCxnSpPr/>
          <p:nvPr/>
        </p:nvCxnSpPr>
        <p:spPr>
          <a:xfrm>
            <a:off x="2484274" y="2268252"/>
            <a:ext cx="3662708" cy="121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65" name="직선 연결선 45064"/>
          <p:cNvCxnSpPr/>
          <p:nvPr/>
        </p:nvCxnSpPr>
        <p:spPr>
          <a:xfrm>
            <a:off x="2871891" y="4248472"/>
            <a:ext cx="2754232" cy="52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66" name="직선 연결선 45065"/>
          <p:cNvCxnSpPr/>
          <p:nvPr/>
        </p:nvCxnSpPr>
        <p:spPr>
          <a:xfrm>
            <a:off x="2376264" y="5755416"/>
            <a:ext cx="2754232" cy="52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67" name="직선 연결선 45066"/>
          <p:cNvCxnSpPr/>
          <p:nvPr/>
        </p:nvCxnSpPr>
        <p:spPr>
          <a:xfrm>
            <a:off x="3245045" y="5096994"/>
            <a:ext cx="15873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68" name="직선 연결선 45067"/>
          <p:cNvCxnSpPr/>
          <p:nvPr/>
        </p:nvCxnSpPr>
        <p:spPr>
          <a:xfrm>
            <a:off x="3204356" y="5508611"/>
            <a:ext cx="1190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069" name="그림 4506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560343" y="2316956"/>
            <a:ext cx="1893094" cy="3902869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</p:pic>
      <p:sp>
        <p:nvSpPr>
          <p:cNvPr id="45070" name="직사각형 45069"/>
          <p:cNvSpPr/>
          <p:nvPr/>
        </p:nvSpPr>
        <p:spPr>
          <a:xfrm>
            <a:off x="8227219" y="2348934"/>
            <a:ext cx="261937" cy="261937"/>
          </a:xfrm>
          <a:prstGeom prst="rec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3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071" name="직사각형 45070"/>
          <p:cNvSpPr/>
          <p:nvPr/>
        </p:nvSpPr>
        <p:spPr>
          <a:xfrm>
            <a:off x="6419816" y="4972980"/>
            <a:ext cx="2182654" cy="1215341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072" name="자유형 45071"/>
          <p:cNvSpPr/>
          <p:nvPr/>
        </p:nvSpPr>
        <p:spPr>
          <a:xfrm>
            <a:off x="2108287" y="558489"/>
            <a:ext cx="4310846" cy="4486913"/>
          </a:xfrm>
          <a:custGeom>
            <a:avLst/>
            <a:gdLst>
              <a:gd name="connsiteX0" fmla="*/ 4311528 w 4310846"/>
              <a:gd name="connsiteY0" fmla="*/ 4488899 h 4486913"/>
              <a:gd name="connsiteX1" fmla="*/ 3021778 w 4310846"/>
              <a:gd name="connsiteY1" fmla="*/ 2393054 h 4486913"/>
              <a:gd name="connsiteX2" fmla="*/ 1570808 w 4310846"/>
              <a:gd name="connsiteY2" fmla="*/ 396421 h 4486913"/>
              <a:gd name="connsiteX3" fmla="*/ -4175 w 4310846"/>
              <a:gd name="connsiteY3" fmla="*/ -424 h 4486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0846" h="4486913">
                <a:moveTo>
                  <a:pt x="4311528" y="4488899"/>
                </a:moveTo>
                <a:cubicBezTo>
                  <a:pt x="4096570" y="4139591"/>
                  <a:pt x="3478564" y="3075133"/>
                  <a:pt x="3021778" y="2393054"/>
                </a:cubicBezTo>
                <a:cubicBezTo>
                  <a:pt x="2564991" y="1710974"/>
                  <a:pt x="2075133" y="795334"/>
                  <a:pt x="1570808" y="396421"/>
                </a:cubicBezTo>
                <a:cubicBezTo>
                  <a:pt x="1066483" y="-2491"/>
                  <a:pt x="258322" y="65716"/>
                  <a:pt x="-4175" y="-424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073" name="TextBox 45072"/>
          <p:cNvSpPr txBox="1"/>
          <p:nvPr/>
        </p:nvSpPr>
        <p:spPr>
          <a:xfrm>
            <a:off x="4572000" y="214311"/>
            <a:ext cx="3745508" cy="822009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solidFill>
                  <a:srgbClr val="FF0000"/>
                </a:solidFill>
              </a:rPr>
              <a:t>이클립스 버전에 따라서 아래 빈 서포트는 지원되지 않으니까 건너뛰어도 됨</a:t>
            </a:r>
            <a:r>
              <a:rPr lang="en-US" altLang="ko-KR" sz="1200" b="1">
                <a:solidFill>
                  <a:srgbClr val="FF0000"/>
                </a:solidFill>
              </a:rPr>
              <a:t>.</a:t>
            </a:r>
            <a:r>
              <a:rPr lang="ko-KR" altLang="en-US" sz="1200" b="1">
                <a:solidFill>
                  <a:srgbClr val="FF0000"/>
                </a:solidFill>
              </a:rPr>
              <a:t> 만약 다음 </a:t>
            </a:r>
            <a:r>
              <a:rPr lang="en-US" altLang="ko-KR" sz="1200" b="1">
                <a:solidFill>
                  <a:srgbClr val="FF0000"/>
                </a:solidFill>
              </a:rPr>
              <a:t>pt</a:t>
            </a:r>
            <a:r>
              <a:rPr lang="ko-KR" altLang="en-US" sz="1200" b="1">
                <a:solidFill>
                  <a:srgbClr val="FF0000"/>
                </a:solidFill>
              </a:rPr>
              <a:t>에서 시험적으로 진행했다가 오류발생하면 삭제처리해야 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9" name="그림 45068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095822" y="531148"/>
            <a:ext cx="1893094" cy="3902869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</p:pic>
      <p:pic>
        <p:nvPicPr>
          <p:cNvPr id="45071" name="그림 45070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0" y="1904400"/>
            <a:ext cx="9144000" cy="3045600"/>
          </a:xfrm>
          <a:prstGeom prst="rect">
            <a:avLst/>
          </a:prstGeom>
          <a:ln w="9525" cap="flat" cmpd="sng">
            <a:solidFill>
              <a:schemeClr val="bg1">
                <a:lumMod val="10000"/>
              </a:schemeClr>
            </a:solidFill>
            <a:prstDash val="solid"/>
            <a:round/>
          </a:ln>
        </p:spPr>
      </p:pic>
      <p:sp>
        <p:nvSpPr>
          <p:cNvPr id="45072" name="직사각형 45071"/>
          <p:cNvSpPr/>
          <p:nvPr/>
        </p:nvSpPr>
        <p:spPr>
          <a:xfrm>
            <a:off x="7225909" y="1947027"/>
            <a:ext cx="632473" cy="38444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</p:sp>
      <p:sp>
        <p:nvSpPr>
          <p:cNvPr id="45073" name="직사각형 45072"/>
          <p:cNvSpPr/>
          <p:nvPr/>
        </p:nvSpPr>
        <p:spPr>
          <a:xfrm>
            <a:off x="0" y="4613338"/>
            <a:ext cx="1732068" cy="23562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</p:sp>
      <p:sp>
        <p:nvSpPr>
          <p:cNvPr id="45074" name="자유형 45073"/>
          <p:cNvSpPr/>
          <p:nvPr/>
        </p:nvSpPr>
        <p:spPr>
          <a:xfrm>
            <a:off x="1621783" y="1241818"/>
            <a:ext cx="5589318" cy="3457321"/>
          </a:xfrm>
          <a:custGeom>
            <a:avLst/>
            <a:gdLst>
              <a:gd name="connsiteX0" fmla="*/ 5591725 w 5589318"/>
              <a:gd name="connsiteY0" fmla="*/ 903632 h 3457321"/>
              <a:gd name="connsiteX1" fmla="*/ 3359464 w 5589318"/>
              <a:gd name="connsiteY1" fmla="*/ 97538 h 3457321"/>
              <a:gd name="connsiteX2" fmla="*/ -1327 w 5589318"/>
              <a:gd name="connsiteY2" fmla="*/ 3458330 h 345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9318" h="3457321">
                <a:moveTo>
                  <a:pt x="5591725" y="903632"/>
                </a:moveTo>
                <a:cubicBezTo>
                  <a:pt x="5219681" y="769283"/>
                  <a:pt x="4291640" y="-328244"/>
                  <a:pt x="3359464" y="97538"/>
                </a:cubicBezTo>
                <a:cubicBezTo>
                  <a:pt x="2427289" y="523320"/>
                  <a:pt x="558804" y="2898198"/>
                  <a:pt x="-1327" y="3458330"/>
                </a:cubicBezTo>
              </a:path>
            </a:pathLst>
          </a:cu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45075" name="직사각형 45074"/>
          <p:cNvSpPr/>
          <p:nvPr/>
        </p:nvSpPr>
        <p:spPr>
          <a:xfrm>
            <a:off x="8949711" y="2033837"/>
            <a:ext cx="194289" cy="2604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</p:sp>
      <p:sp>
        <p:nvSpPr>
          <p:cNvPr id="45076" name="줄무늬가 있는 오른쪽 화살표 45075"/>
          <p:cNvSpPr/>
          <p:nvPr/>
        </p:nvSpPr>
        <p:spPr>
          <a:xfrm rot="2674679">
            <a:off x="8718414" y="1688279"/>
            <a:ext cx="359642" cy="235627"/>
          </a:xfrm>
          <a:prstGeom prst="striped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76" name="그림 4507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38149" y="0"/>
            <a:ext cx="4233851" cy="6858000"/>
          </a:xfrm>
          <a:prstGeom prst="rect">
            <a:avLst/>
          </a:prstGeom>
          <a:ln w="9525" cap="flat" cmpd="sng">
            <a:solidFill>
              <a:schemeClr val="bg1">
                <a:lumMod val="10000"/>
              </a:schemeClr>
            </a:solidFill>
            <a:prstDash val="solid"/>
            <a:round/>
          </a:ln>
        </p:spPr>
      </p:pic>
      <p:pic>
        <p:nvPicPr>
          <p:cNvPr id="45077" name="그림 45076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422800" y="0"/>
            <a:ext cx="5721200" cy="4060000"/>
          </a:xfrm>
          <a:prstGeom prst="rect">
            <a:avLst/>
          </a:prstGeom>
          <a:ln w="25400" cap="flat" cmpd="sng">
            <a:solidFill>
              <a:schemeClr val="bg1">
                <a:lumMod val="10000"/>
              </a:schemeClr>
            </a:solidFill>
            <a:prstDash val="solid"/>
            <a:round/>
          </a:ln>
        </p:spPr>
      </p:pic>
      <p:pic>
        <p:nvPicPr>
          <p:cNvPr id="45069" name="그림 45068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179864" y="3079145"/>
            <a:ext cx="1893094" cy="3778854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</p:pic>
      <p:sp>
        <p:nvSpPr>
          <p:cNvPr id="45078" name="직사각형 45077"/>
          <p:cNvSpPr/>
          <p:nvPr/>
        </p:nvSpPr>
        <p:spPr>
          <a:xfrm>
            <a:off x="3443468" y="2108246"/>
            <a:ext cx="1004517" cy="37204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</p:sp>
      <p:sp>
        <p:nvSpPr>
          <p:cNvPr id="45079" name="직사각형 45078"/>
          <p:cNvSpPr/>
          <p:nvPr/>
        </p:nvSpPr>
        <p:spPr>
          <a:xfrm>
            <a:off x="8205624" y="1426166"/>
            <a:ext cx="938376" cy="2604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</p:sp>
      <p:sp>
        <p:nvSpPr>
          <p:cNvPr id="45080" name="직사각형 45079"/>
          <p:cNvSpPr/>
          <p:nvPr/>
        </p:nvSpPr>
        <p:spPr>
          <a:xfrm>
            <a:off x="330705" y="0"/>
            <a:ext cx="768889" cy="22322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</p:sp>
      <p:sp>
        <p:nvSpPr>
          <p:cNvPr id="45081" name="직사각형 45080"/>
          <p:cNvSpPr/>
          <p:nvPr/>
        </p:nvSpPr>
        <p:spPr>
          <a:xfrm>
            <a:off x="1012784" y="6609971"/>
            <a:ext cx="3559215" cy="2480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</p:sp>
      <p:sp>
        <p:nvSpPr>
          <p:cNvPr id="45082" name="구름 45081"/>
          <p:cNvSpPr/>
          <p:nvPr/>
        </p:nvSpPr>
        <p:spPr>
          <a:xfrm>
            <a:off x="5179671" y="6188321"/>
            <a:ext cx="1860216" cy="669678"/>
          </a:xfrm>
          <a:prstGeom prst="cloud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083" name="줄무늬가 있는 오른쪽 화살표 45082"/>
          <p:cNvSpPr/>
          <p:nvPr/>
        </p:nvSpPr>
        <p:spPr>
          <a:xfrm rot="7875371">
            <a:off x="6878669" y="5865884"/>
            <a:ext cx="471255" cy="235627"/>
          </a:xfrm>
          <a:prstGeom prst="striped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메이븐 환경 변수 설정하기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60443"/>
            <a:ext cx="7066721" cy="26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윈도 탐색기에서 메이븐의 홈 디렉터리 경로를 복사합니다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014745" y="1837442"/>
            <a:ext cx="4326420" cy="3758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011557" y="3617843"/>
            <a:ext cx="2136913" cy="2484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70991"/>
            <a:ext cx="7643190" cy="45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이번에는 매퍼 파일을 추가해 보겠습니다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메이븐 프로젝트에서는 </a:t>
            </a:r>
            <a:r>
              <a:rPr lang="en-US" altLang="ko-KR" sz="1200">
                <a:latin typeface="+mj-ea"/>
                <a:ea typeface="+mj-ea"/>
              </a:rPr>
              <a:t>src/main/resources </a:t>
            </a:r>
            <a:r>
              <a:rPr lang="ko-KR" altLang="en-US" sz="1200">
                <a:latin typeface="+mj-ea"/>
                <a:ea typeface="+mj-ea"/>
              </a:rPr>
              <a:t>패키지 하위에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 </a:t>
            </a:r>
            <a:r>
              <a:rPr lang="ko-KR" altLang="en-US" sz="1200">
                <a:latin typeface="+mj-ea"/>
                <a:ea typeface="+mj-ea"/>
              </a:rPr>
              <a:t> </a:t>
            </a:r>
            <a:r>
              <a:rPr lang="en-US" altLang="ko-KR" sz="1200">
                <a:latin typeface="+mj-ea"/>
                <a:ea typeface="+mj-ea"/>
              </a:rPr>
              <a:t>mybatis </a:t>
            </a:r>
            <a:r>
              <a:rPr lang="ko-KR" altLang="en-US" sz="1200">
                <a:latin typeface="+mj-ea"/>
                <a:ea typeface="+mj-ea"/>
              </a:rPr>
              <a:t>패키지를 생성합니다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148073" y="1932656"/>
            <a:ext cx="4340957" cy="3454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932043" y="3180522"/>
            <a:ext cx="496957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10748"/>
            <a:ext cx="7692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다시 </a:t>
            </a:r>
            <a:r>
              <a:rPr lang="en-US" altLang="ko-KR" sz="1200">
                <a:latin typeface="+mj-ea"/>
                <a:ea typeface="+mj-ea"/>
              </a:rPr>
              <a:t>mybatis </a:t>
            </a:r>
            <a:r>
              <a:rPr lang="ko-KR" altLang="en-US" sz="1200">
                <a:latin typeface="+mj-ea"/>
                <a:ea typeface="+mj-ea"/>
              </a:rPr>
              <a:t>하위에 </a:t>
            </a:r>
            <a:r>
              <a:rPr lang="en-US" altLang="ko-KR" sz="1200">
                <a:latin typeface="+mj-ea"/>
                <a:ea typeface="+mj-ea"/>
              </a:rPr>
              <a:t>mappers </a:t>
            </a:r>
            <a:r>
              <a:rPr lang="ko-KR" altLang="en-US" sz="1200">
                <a:latin typeface="+mj-ea"/>
                <a:ea typeface="+mj-ea"/>
              </a:rPr>
              <a:t>패키지와 </a:t>
            </a:r>
            <a:r>
              <a:rPr lang="en-US" altLang="ko-KR" sz="1200">
                <a:latin typeface="+mj-ea"/>
                <a:ea typeface="+mj-ea"/>
              </a:rPr>
              <a:t>model </a:t>
            </a:r>
            <a:r>
              <a:rPr lang="ko-KR" altLang="en-US" sz="1200">
                <a:latin typeface="+mj-ea"/>
                <a:ea typeface="+mj-ea"/>
              </a:rPr>
              <a:t>패키지를 생성합니다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409" y="3885165"/>
            <a:ext cx="7961243" cy="265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en-US" altLang="ko-KR" sz="1200">
                <a:latin typeface="+mj-ea"/>
                <a:ea typeface="+mj-ea"/>
              </a:rPr>
              <a:t>26</a:t>
            </a:r>
            <a:r>
              <a:rPr lang="ko-KR" altLang="en-US" sz="1200">
                <a:latin typeface="+mj-ea"/>
                <a:ea typeface="+mj-ea"/>
              </a:rPr>
              <a:t>장에서 사용한 </a:t>
            </a:r>
            <a:r>
              <a:rPr lang="en-US" altLang="ko-KR" sz="1200">
                <a:latin typeface="+mj-ea"/>
                <a:ea typeface="+mj-ea"/>
              </a:rPr>
              <a:t>member.xml</a:t>
            </a:r>
            <a:r>
              <a:rPr lang="ko-KR" altLang="en-US" sz="1200">
                <a:latin typeface="+mj-ea"/>
                <a:ea typeface="+mj-ea"/>
              </a:rPr>
              <a:t>과 </a:t>
            </a:r>
            <a:r>
              <a:rPr lang="en-US" altLang="ko-KR" sz="1200">
                <a:latin typeface="+mj-ea"/>
                <a:ea typeface="+mj-ea"/>
              </a:rPr>
              <a:t>modelConfig.xml</a:t>
            </a:r>
            <a:r>
              <a:rPr lang="ko-KR" altLang="en-US" sz="1200">
                <a:latin typeface="+mj-ea"/>
                <a:ea typeface="+mj-ea"/>
              </a:rPr>
              <a:t>을 각각 </a:t>
            </a:r>
            <a:r>
              <a:rPr lang="en-US" altLang="ko-KR" sz="1200">
                <a:latin typeface="+mj-ea"/>
                <a:ea typeface="+mj-ea"/>
              </a:rPr>
              <a:t>mappers</a:t>
            </a:r>
            <a:r>
              <a:rPr lang="ko-KR" altLang="en-US" sz="1200">
                <a:latin typeface="+mj-ea"/>
                <a:ea typeface="+mj-ea"/>
              </a:rPr>
              <a:t>와 </a:t>
            </a:r>
            <a:r>
              <a:rPr lang="en-US" altLang="ko-KR" sz="1200">
                <a:latin typeface="+mj-ea"/>
                <a:ea typeface="+mj-ea"/>
              </a:rPr>
              <a:t>model </a:t>
            </a:r>
            <a:r>
              <a:rPr lang="ko-KR" altLang="en-US" sz="1200">
                <a:latin typeface="+mj-ea"/>
                <a:ea typeface="+mj-ea"/>
              </a:rPr>
              <a:t>패키지에 붙여 넣습니다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172120" y="1787747"/>
            <a:ext cx="1600200" cy="1400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913703" y="4266577"/>
            <a:ext cx="1952625" cy="1724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61052"/>
            <a:ext cx="7633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en-US" altLang="ko-KR" sz="1200">
                <a:latin typeface="+mj-ea"/>
                <a:ea typeface="+mj-ea"/>
              </a:rPr>
              <a:t>modelConfig.xml</a:t>
            </a:r>
            <a:r>
              <a:rPr lang="ko-KR" altLang="en-US" sz="1200">
                <a:latin typeface="+mj-ea"/>
                <a:ea typeface="+mj-ea"/>
              </a:rPr>
              <a:t>을 열어 패키지 이름을 수정합니다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33669" y="1738049"/>
            <a:ext cx="6311348" cy="1762209"/>
          </a:xfrm>
          <a:prstGeom prst="rect">
            <a:avLst/>
          </a:prstGeom>
          <a:noFill/>
          <a:ln>
            <a:noFill/>
          </a:ln>
        </p:spPr>
      </p:pic>
      <p:sp>
        <p:nvSpPr>
          <p:cNvPr id="48131" name="직사각형 48130"/>
          <p:cNvSpPr txBox="1"/>
          <p:nvPr/>
        </p:nvSpPr>
        <p:spPr>
          <a:xfrm>
            <a:off x="0" y="3611880"/>
            <a:ext cx="9144000" cy="1739265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&lt;?xml version="1.0" encoding="UTF-8" ?&gt;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&lt;!DOCTYPE configuration </a:t>
            </a: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PUBLIC "-//mybatis.org//DTD Config 3.0//EN"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"http://mybatis.org/dtd/mybatis-3-config.dtd"&gt;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&lt;configuration&gt;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&lt;typeAliases&gt;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	</a:t>
            </a:r>
            <a:r>
              <a:rPr lang="ko-KR" altLang="en-US" sz="1200" b="1">
                <a:latin typeface="한컴산뜻돋움"/>
                <a:ea typeface="한컴산뜻돋움"/>
              </a:rPr>
              <a:t>&lt;typeAlias type="com.myspring.pro27.member.vo.MemberVO"  alias="memberVO" /&gt;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&lt;/typeAliases&gt;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&lt;/configuration&gt;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27595" y="1227724"/>
            <a:ext cx="8039111" cy="494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320540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27.7.3 </a:t>
            </a:r>
            <a:r>
              <a:rPr lang="ko-KR" altLang="en-US" b="1"/>
              <a:t>자바 클래스와 </a:t>
            </a:r>
            <a:r>
              <a:rPr lang="en-US" altLang="ko-KR" b="1"/>
              <a:t>JSP </a:t>
            </a:r>
            <a:r>
              <a:rPr lang="ko-KR" altLang="en-US" b="1"/>
              <a:t>구현하기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8399" y="1682720"/>
            <a:ext cx="7762459" cy="820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자바 클래스 파일과 </a:t>
            </a:r>
            <a:r>
              <a:rPr lang="en-US" altLang="ko-KR" sz="1200">
                <a:latin typeface="+mj-ea"/>
                <a:ea typeface="+mj-ea"/>
              </a:rPr>
              <a:t>JSP </a:t>
            </a:r>
            <a:r>
              <a:rPr lang="ko-KR" altLang="en-US" sz="1200">
                <a:latin typeface="+mj-ea"/>
                <a:ea typeface="+mj-ea"/>
              </a:rPr>
              <a:t>파일은 </a:t>
            </a:r>
            <a:r>
              <a:rPr lang="en-US" altLang="ko-KR" sz="1200">
                <a:latin typeface="+mj-ea"/>
                <a:ea typeface="+mj-ea"/>
              </a:rPr>
              <a:t>26</a:t>
            </a:r>
            <a:r>
              <a:rPr lang="ko-KR" altLang="en-US" sz="1200">
                <a:latin typeface="+mj-ea"/>
                <a:ea typeface="+mj-ea"/>
              </a:rPr>
              <a:t>장의 것을 재사용하면 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따라서 자바 파일은 </a:t>
            </a:r>
            <a:r>
              <a:rPr lang="en-US" altLang="ko-KR" sz="1200">
                <a:latin typeface="+mj-ea"/>
                <a:ea typeface="+mj-ea"/>
              </a:rPr>
              <a:t>src/main/java </a:t>
            </a:r>
            <a:r>
              <a:rPr lang="ko-KR" altLang="en-US" sz="1200">
                <a:latin typeface="+mj-ea"/>
                <a:ea typeface="+mj-ea"/>
              </a:rPr>
              <a:t>하위에 있는 </a:t>
            </a:r>
            <a:r>
              <a:rPr lang="en-US" altLang="ko-KR" sz="1200">
                <a:latin typeface="+mj-ea"/>
                <a:ea typeface="+mj-ea"/>
              </a:rPr>
              <a:t>com.myspring.pro27 </a:t>
            </a:r>
            <a:r>
              <a:rPr lang="ko-KR" altLang="en-US" sz="1200">
                <a:latin typeface="+mj-ea"/>
                <a:ea typeface="+mj-ea"/>
              </a:rPr>
              <a:t>패키지에 </a:t>
            </a:r>
            <a:r>
              <a:rPr lang="en-US" altLang="ko-KR" sz="1200">
                <a:latin typeface="+mj-ea"/>
                <a:ea typeface="+mj-ea"/>
              </a:rPr>
              <a:t>member </a:t>
            </a:r>
            <a:r>
              <a:rPr lang="ko-KR" altLang="en-US" sz="1200">
                <a:latin typeface="+mj-ea"/>
                <a:ea typeface="+mj-ea"/>
              </a:rPr>
              <a:t>패키지를 만든 후</a:t>
            </a:r>
          </a:p>
          <a:p>
            <a:pPr lvl="0"/>
            <a:r>
              <a:rPr lang="ko-KR" altLang="en-US" sz="1200">
                <a:latin typeface="+mj-ea"/>
                <a:ea typeface="+mj-ea"/>
              </a:rPr>
              <a:t> 각각의 하위 패키지를 생성해 붙여 넣습니다</a:t>
            </a:r>
            <a:r>
              <a:rPr lang="en-US" altLang="ko-KR" sz="1200">
                <a:latin typeface="+mj-ea"/>
                <a:ea typeface="+mj-ea"/>
              </a:rPr>
              <a:t>(26</a:t>
            </a:r>
            <a:r>
              <a:rPr lang="ko-KR" altLang="en-US" sz="1200">
                <a:latin typeface="+mj-ea"/>
                <a:ea typeface="+mj-ea"/>
              </a:rPr>
              <a:t>장 참조</a:t>
            </a:r>
            <a:r>
              <a:rPr lang="en-US" altLang="ko-KR" sz="1200">
                <a:latin typeface="+mj-ea"/>
                <a:ea typeface="+mj-ea"/>
              </a:rPr>
              <a:t>). 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JSP</a:t>
            </a:r>
            <a:r>
              <a:rPr lang="ko-KR" altLang="en-US" sz="1200">
                <a:latin typeface="+mj-ea"/>
                <a:ea typeface="+mj-ea"/>
              </a:rPr>
              <a:t>는 </a:t>
            </a:r>
            <a:r>
              <a:rPr lang="en-US" altLang="ko-KR" sz="1200">
                <a:latin typeface="+mj-ea"/>
                <a:ea typeface="+mj-ea"/>
              </a:rPr>
              <a:t>WEB-INF/views </a:t>
            </a:r>
            <a:r>
              <a:rPr lang="ko-KR" altLang="en-US" sz="1200">
                <a:latin typeface="+mj-ea"/>
                <a:ea typeface="+mj-ea"/>
              </a:rPr>
              <a:t>폴더 하위에 </a:t>
            </a:r>
            <a:r>
              <a:rPr lang="en-US" altLang="ko-KR" sz="1200">
                <a:latin typeface="+mj-ea"/>
                <a:ea typeface="+mj-ea"/>
              </a:rPr>
              <a:t>member </a:t>
            </a:r>
            <a:r>
              <a:rPr lang="ko-KR" altLang="en-US" sz="1200">
                <a:latin typeface="+mj-ea"/>
                <a:ea typeface="+mj-ea"/>
              </a:rPr>
              <a:t>폴더를 만든 후 </a:t>
            </a:r>
            <a:r>
              <a:rPr lang="en-US" altLang="ko-KR" sz="1200">
                <a:latin typeface="+mj-ea"/>
                <a:ea typeface="+mj-ea"/>
              </a:rPr>
              <a:t>26</a:t>
            </a:r>
            <a:r>
              <a:rPr lang="ko-KR" altLang="en-US" sz="1200">
                <a:latin typeface="+mj-ea"/>
                <a:ea typeface="+mj-ea"/>
              </a:rPr>
              <a:t>장의 파일을 붙여 넣습니다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668291" y="2609356"/>
            <a:ext cx="4408769" cy="3943371"/>
            <a:chOff x="2737644" y="2534478"/>
            <a:chExt cx="4776709" cy="4836276"/>
          </a:xfrm>
        </p:grpSpPr>
        <p:pic>
          <p:nvPicPr>
            <p:cNvPr id="7" name="그림 6"/>
            <p:cNvPicPr/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2737644" y="2534478"/>
              <a:ext cx="1521859" cy="4836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사각형 설명선 7"/>
            <p:cNvSpPr/>
            <p:nvPr/>
          </p:nvSpPr>
          <p:spPr>
            <a:xfrm>
              <a:off x="4677492" y="3061251"/>
              <a:ext cx="2836861" cy="414047"/>
            </a:xfrm>
            <a:prstGeom prst="wedgeRectCallout">
              <a:avLst>
                <a:gd name="adj1" fmla="val -68094"/>
                <a:gd name="adj2" fmla="val 35645"/>
              </a:avLst>
            </a:prstGeom>
            <a:solidFill>
              <a:srgbClr val="FFC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l" latinLnBrk="1">
                <a:spcAft>
                  <a:spcPct val="3000"/>
                </a:spcAft>
              </a:pPr>
              <a:r>
                <a:rPr lang="en-US" altLang="en-US" sz="1000" b="1">
                  <a:solidFill>
                    <a:srgbClr val="000000"/>
                  </a:solidFill>
                  <a:latin typeface="+mj-ea"/>
                  <a:ea typeface="+mj-ea"/>
                  <a:cs typeface="Times New Roman"/>
                </a:rPr>
                <a:t>26</a:t>
              </a:r>
              <a:r>
                <a:rPr lang="ko-KR" altLang="en-US" sz="1000" b="1">
                  <a:solidFill>
                    <a:srgbClr val="000000"/>
                  </a:solidFill>
                  <a:latin typeface="+mj-ea"/>
                  <a:ea typeface="+mj-ea"/>
                  <a:cs typeface="Times New Roman"/>
                </a:rPr>
                <a:t>장의 실습 자바 파일을 재사용합니다</a:t>
              </a:r>
              <a:r>
                <a:rPr lang="en-US" altLang="en-US" sz="1000" b="1">
                  <a:solidFill>
                    <a:srgbClr val="000000"/>
                  </a:solidFill>
                  <a:latin typeface="+mj-ea"/>
                  <a:ea typeface="+mj-ea"/>
                  <a:cs typeface="Times New Roman"/>
                </a:rPr>
                <a:t>.</a:t>
              </a:r>
              <a:endParaRPr lang="ko-KR" altLang="en-US" sz="1000" b="1">
                <a:latin typeface="+mj-ea"/>
                <a:ea typeface="+mj-ea"/>
                <a:cs typeface="Times New Roman"/>
              </a:endParaRPr>
            </a:p>
          </p:txBody>
        </p:sp>
        <p:sp>
          <p:nvSpPr>
            <p:cNvPr id="9" name="사각형 설명선 8"/>
            <p:cNvSpPr/>
            <p:nvPr/>
          </p:nvSpPr>
          <p:spPr>
            <a:xfrm>
              <a:off x="4551339" y="6470374"/>
              <a:ext cx="2575018" cy="351597"/>
            </a:xfrm>
            <a:prstGeom prst="wedgeRectCallout">
              <a:avLst>
                <a:gd name="adj1" fmla="val -67473"/>
                <a:gd name="adj2" fmla="val 46424"/>
              </a:avLst>
            </a:prstGeom>
            <a:solidFill>
              <a:srgbClr val="FFC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l" latinLnBrk="1">
                <a:spcAft>
                  <a:spcPct val="3000"/>
                </a:spcAft>
              </a:pPr>
              <a:r>
                <a:rPr lang="en-US" altLang="en-US" sz="1000" b="1">
                  <a:solidFill>
                    <a:srgbClr val="000000"/>
                  </a:solidFill>
                  <a:latin typeface="+mj-ea"/>
                  <a:ea typeface="+mj-ea"/>
                  <a:cs typeface="Times New Roman"/>
                </a:rPr>
                <a:t>26</a:t>
              </a:r>
              <a:r>
                <a:rPr lang="ko-KR" altLang="en-US" sz="1000" b="1">
                  <a:solidFill>
                    <a:srgbClr val="000000"/>
                  </a:solidFill>
                  <a:latin typeface="+mj-ea"/>
                  <a:ea typeface="+mj-ea"/>
                  <a:cs typeface="Times New Roman"/>
                </a:rPr>
                <a:t>장의 실습</a:t>
              </a:r>
              <a:r>
                <a:rPr lang="en-US" altLang="en-US" sz="1000" b="1">
                  <a:solidFill>
                    <a:srgbClr val="000000"/>
                  </a:solidFill>
                  <a:latin typeface="+mj-ea"/>
                  <a:ea typeface="+mj-ea"/>
                  <a:cs typeface="Times New Roman"/>
                </a:rPr>
                <a:t> JSP </a:t>
              </a:r>
              <a:r>
                <a:rPr lang="ko-KR" altLang="en-US" sz="1000" b="1">
                  <a:solidFill>
                    <a:srgbClr val="000000"/>
                  </a:solidFill>
                  <a:latin typeface="+mj-ea"/>
                  <a:ea typeface="+mj-ea"/>
                  <a:cs typeface="Times New Roman"/>
                </a:rPr>
                <a:t>파일을 재사용합니다</a:t>
              </a:r>
              <a:r>
                <a:rPr lang="en-US" altLang="en-US" sz="1000" b="1">
                  <a:solidFill>
                    <a:srgbClr val="000000"/>
                  </a:solidFill>
                  <a:latin typeface="+mj-ea"/>
                  <a:ea typeface="+mj-ea"/>
                  <a:cs typeface="Times New Roman"/>
                </a:rPr>
                <a:t>.</a:t>
              </a:r>
              <a:endParaRPr lang="ko-KR" altLang="en-US" sz="1000" b="1">
                <a:latin typeface="+mj-ea"/>
                <a:ea typeface="+mj-ea"/>
                <a:cs typeface="Times New Roman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951922" y="3061252"/>
              <a:ext cx="1307581" cy="137160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170583" y="6821971"/>
              <a:ext cx="1088920" cy="54878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51206" name="직사각형 51205"/>
          <p:cNvSpPr txBox="1"/>
          <p:nvPr/>
        </p:nvSpPr>
        <p:spPr>
          <a:xfrm>
            <a:off x="442318" y="1450969"/>
            <a:ext cx="8445386" cy="271151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r>
              <a:rPr lang="ko-KR" altLang="en-US" sz="1200">
                <a:latin typeface="함초롬돋움"/>
                <a:ea typeface="함초롬돋움"/>
              </a:rPr>
              <a:t>1</a:t>
            </a:r>
          </a:p>
        </p:txBody>
      </p:sp>
      <p:pic>
        <p:nvPicPr>
          <p:cNvPr id="51207" name="그림 5120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26358" y="0"/>
            <a:ext cx="8566629" cy="6858000"/>
          </a:xfrm>
          <a:prstGeom prst="rect">
            <a:avLst/>
          </a:prstGeom>
          <a:ln w="25400" cap="flat" cmpd="sng">
            <a:solidFill>
              <a:srgbClr val="FF0000"/>
            </a:solidFill>
            <a:prstDash val="solid"/>
            <a:round/>
          </a:ln>
        </p:spPr>
      </p:pic>
      <p:pic>
        <p:nvPicPr>
          <p:cNvPr id="51208" name="그림 5120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573698" y="2026379"/>
            <a:ext cx="3570301" cy="4206604"/>
          </a:xfrm>
          <a:prstGeom prst="rect">
            <a:avLst/>
          </a:prstGeom>
          <a:ln w="9525" cap="flat" cmpd="sng">
            <a:solidFill>
              <a:schemeClr val="tx1"/>
            </a:solidFill>
            <a:prstDash val="solid"/>
            <a:round/>
          </a:ln>
        </p:spPr>
      </p:pic>
      <p:cxnSp>
        <p:nvCxnSpPr>
          <p:cNvPr id="51209" name="직선 연결선 51208"/>
          <p:cNvCxnSpPr/>
          <p:nvPr/>
        </p:nvCxnSpPr>
        <p:spPr>
          <a:xfrm>
            <a:off x="3406264" y="4873769"/>
            <a:ext cx="644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0" name="자유형 51209"/>
          <p:cNvSpPr/>
          <p:nvPr/>
        </p:nvSpPr>
        <p:spPr>
          <a:xfrm>
            <a:off x="3636404" y="4626363"/>
            <a:ext cx="1858124" cy="513567"/>
          </a:xfrm>
          <a:custGeom>
            <a:avLst/>
            <a:gdLst>
              <a:gd name="connsiteX0" fmla="*/ 37964 w 1858124"/>
              <a:gd name="connsiteY0" fmla="*/ 272208 h 513567"/>
              <a:gd name="connsiteX1" fmla="*/ 174380 w 1858124"/>
              <a:gd name="connsiteY1" fmla="*/ 507835 h 513567"/>
              <a:gd name="connsiteX2" fmla="*/ 1860977 w 1858124"/>
              <a:gd name="connsiteY2" fmla="*/ -624 h 513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8124" h="513567">
                <a:moveTo>
                  <a:pt x="37964" y="272208"/>
                </a:moveTo>
                <a:cubicBezTo>
                  <a:pt x="60700" y="311479"/>
                  <a:pt x="-129454" y="553306"/>
                  <a:pt x="174380" y="507835"/>
                </a:cubicBezTo>
                <a:cubicBezTo>
                  <a:pt x="478216" y="462363"/>
                  <a:pt x="1579876" y="84118"/>
                  <a:pt x="1860977" y="-624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cxnSp>
        <p:nvCxnSpPr>
          <p:cNvPr id="51211" name="직선 연결선 51210"/>
          <p:cNvCxnSpPr/>
          <p:nvPr/>
        </p:nvCxnSpPr>
        <p:spPr>
          <a:xfrm>
            <a:off x="3294651" y="5927892"/>
            <a:ext cx="644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12" name="직선 연결선 51211"/>
          <p:cNvCxnSpPr/>
          <p:nvPr/>
        </p:nvCxnSpPr>
        <p:spPr>
          <a:xfrm>
            <a:off x="3348372" y="6120679"/>
            <a:ext cx="644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13" name="직선 연결선 51208"/>
          <p:cNvCxnSpPr/>
          <p:nvPr/>
        </p:nvCxnSpPr>
        <p:spPr>
          <a:xfrm>
            <a:off x="3096344" y="5076563"/>
            <a:ext cx="644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90870"/>
            <a:ext cx="7732643" cy="45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브라우저의 </a:t>
            </a:r>
            <a:r>
              <a:rPr lang="en-US" altLang="ko-KR" sz="1200">
                <a:latin typeface="+mj-ea"/>
                <a:ea typeface="+mj-ea"/>
              </a:rPr>
              <a:t>URL </a:t>
            </a:r>
            <a:r>
              <a:rPr lang="ko-KR" altLang="en-US" sz="1200">
                <a:latin typeface="+mj-ea"/>
                <a:ea typeface="+mj-ea"/>
              </a:rPr>
              <a:t>요청명에서 뷰리졸버 설정 없이 기능별로 해당 폴더에 쉽게 접근할 수 있도록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   </a:t>
            </a:r>
            <a:r>
              <a:rPr lang="en-US" altLang="ko-KR" sz="1200">
                <a:latin typeface="+mj-ea"/>
                <a:ea typeface="+mj-ea"/>
              </a:rPr>
              <a:t>MemberControllerImpl </a:t>
            </a:r>
            <a:r>
              <a:rPr lang="ko-KR" altLang="en-US" sz="1200">
                <a:latin typeface="+mj-ea"/>
                <a:ea typeface="+mj-ea"/>
              </a:rPr>
              <a:t>클래스를 열어 </a:t>
            </a:r>
            <a:r>
              <a:rPr lang="en-US" altLang="ko-KR" sz="1200">
                <a:latin typeface="+mj-ea"/>
                <a:ea typeface="+mj-ea"/>
              </a:rPr>
              <a:t>getViewName() </a:t>
            </a:r>
            <a:r>
              <a:rPr lang="ko-KR" altLang="en-US" sz="1200">
                <a:latin typeface="+mj-ea"/>
                <a:ea typeface="+mj-ea"/>
              </a:rPr>
              <a:t>메서드를 수정합니다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93913" y="1952535"/>
            <a:ext cx="6468511" cy="2317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77269" y="1488474"/>
            <a:ext cx="6282566" cy="4536543"/>
          </a:xfrm>
          <a:prstGeom prst="rect">
            <a:avLst/>
          </a:prstGeom>
          <a:noFill/>
          <a:ln>
            <a:noFill/>
          </a:ln>
        </p:spPr>
      </p:pic>
      <p:sp>
        <p:nvSpPr>
          <p:cNvPr id="51203" name="직사각형 51202"/>
          <p:cNvSpPr txBox="1"/>
          <p:nvPr/>
        </p:nvSpPr>
        <p:spPr>
          <a:xfrm>
            <a:off x="4944043" y="5667461"/>
            <a:ext cx="942508" cy="258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/>
              <a:t>listMembers</a:t>
            </a:r>
          </a:p>
        </p:txBody>
      </p:sp>
      <p:cxnSp>
        <p:nvCxnSpPr>
          <p:cNvPr id="51204" name="직선 연결선 51203"/>
          <p:cNvCxnSpPr/>
          <p:nvPr/>
        </p:nvCxnSpPr>
        <p:spPr>
          <a:xfrm>
            <a:off x="4572000" y="5469037"/>
            <a:ext cx="496058" cy="124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05" name="직선 화살표 연결선 51204"/>
          <p:cNvCxnSpPr>
            <a:endCxn id="51203" idx="1"/>
          </p:cNvCxnSpPr>
          <p:nvPr/>
        </p:nvCxnSpPr>
        <p:spPr>
          <a:xfrm rot="16200000" flipH="1">
            <a:off x="4749089" y="5601985"/>
            <a:ext cx="228690" cy="1612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50179" name="TextBox 50178"/>
          <p:cNvSpPr txBox="1"/>
          <p:nvPr/>
        </p:nvSpPr>
        <p:spPr>
          <a:xfrm>
            <a:off x="0" y="175972"/>
            <a:ext cx="9144000" cy="5937172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private String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getViewName</a:t>
            </a:r>
            <a:r>
              <a:rPr lang="en-US" altLang="ko-KR" sz="1200" b="1">
                <a:latin typeface="한컴산뜻돋움"/>
                <a:ea typeface="한컴산뜻돋움"/>
              </a:rPr>
              <a:t>(HttpServletRequest request) throws Exception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String contextPath = request.getContextPath();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String uri = (String) request.getAttribute("javax.servlet.include.request_uri");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if (uri == null || uri.trim().equals(""))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uri = request.getRequestURI();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int begin = 0;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if (!((contextPath == null) || ("".equals(contextPath))))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begin = contextPath.length();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int end;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if (uri.indexOf(";") != -1)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end = uri.indexOf(";");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 else if (uri.indexOf("?") != -1)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end = uri.indexOf("?");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 else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end = uri.length();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String viewName = uri.substring(begin, end);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if (viewName.indexOf(".") != -1)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viewName = viewName.substring(0, viewName.lastIndexOf("."));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if (viewName.lastIndexOf("/") != -1)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viewName = viewName.substring(viewName.lastIndexOf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("/", 1)</a:t>
            </a:r>
            <a:r>
              <a:rPr lang="en-US" altLang="ko-KR" sz="1200" b="1">
                <a:latin typeface="한컴산뜻돋움"/>
                <a:ea typeface="한컴산뜻돋움"/>
              </a:rPr>
              <a:t>, viewName.length());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return viewName;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}</a:t>
            </a:r>
          </a:p>
        </p:txBody>
      </p:sp>
      <p:sp>
        <p:nvSpPr>
          <p:cNvPr id="50180" name="TextBox 50179"/>
          <p:cNvSpPr txBox="1"/>
          <p:nvPr/>
        </p:nvSpPr>
        <p:spPr>
          <a:xfrm>
            <a:off x="2704703" y="5550614"/>
            <a:ext cx="6439297" cy="1181656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>
                <a:ea typeface="한컴산뜻돋움"/>
              </a:rPr>
              <a:t>		</a:t>
            </a:r>
            <a:r>
              <a:rPr lang="en-US" altLang="ko-KR" sz="900" b="1">
                <a:latin typeface="한컴산뜻돋움"/>
                <a:ea typeface="한컴산뜻돋움"/>
              </a:rPr>
              <a:t>String viewName = uri.substring(begin, end);</a:t>
            </a:r>
          </a:p>
          <a:p>
            <a:pPr>
              <a:defRPr/>
            </a:pPr>
            <a:r>
              <a:rPr lang="en-US" altLang="ko-KR" sz="900" b="1">
                <a:ea typeface="한컴산뜻돋움"/>
              </a:rPr>
              <a:t>		</a:t>
            </a:r>
            <a:r>
              <a:rPr lang="en-US" altLang="ko-KR" sz="900" b="1">
                <a:latin typeface="한컴산뜻돋움"/>
                <a:ea typeface="한컴산뜻돋움"/>
              </a:rPr>
              <a:t>if (viewName.indexOf(".") != -1) {</a:t>
            </a:r>
          </a:p>
          <a:p>
            <a:pPr>
              <a:defRPr/>
            </a:pPr>
            <a:r>
              <a:rPr lang="en-US" altLang="ko-KR" sz="900" b="1">
                <a:ea typeface="한컴산뜻돋움"/>
              </a:rPr>
              <a:t>			</a:t>
            </a:r>
            <a:r>
              <a:rPr lang="en-US" altLang="ko-KR" sz="900" b="1">
                <a:latin typeface="한컴산뜻돋움"/>
                <a:ea typeface="한컴산뜻돋움"/>
              </a:rPr>
              <a:t>viewName = viewName.substring(0, viewName.lastIndexOf("."));</a:t>
            </a:r>
          </a:p>
          <a:p>
            <a:pPr>
              <a:defRPr/>
            </a:pPr>
            <a:r>
              <a:rPr lang="en-US" altLang="ko-KR" sz="900" b="1">
                <a:ea typeface="한컴산뜻돋움"/>
              </a:rPr>
              <a:t>		</a:t>
            </a:r>
            <a:r>
              <a:rPr lang="en-US" altLang="ko-KR" sz="9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en-US" altLang="ko-KR" sz="900" b="1">
                <a:ea typeface="한컴산뜻돋움"/>
              </a:rPr>
              <a:t>		</a:t>
            </a:r>
            <a:r>
              <a:rPr lang="en-US" altLang="ko-KR" sz="900" b="1">
                <a:latin typeface="한컴산뜻돋움"/>
                <a:ea typeface="한컴산뜻돋움"/>
              </a:rPr>
              <a:t>if (viewName.lastIndexOf("/") != -1) {</a:t>
            </a:r>
          </a:p>
          <a:p>
            <a:pPr>
              <a:defRPr/>
            </a:pPr>
            <a:r>
              <a:rPr lang="en-US" altLang="ko-KR" sz="900" b="1">
                <a:ea typeface="한컴산뜻돋움"/>
              </a:rPr>
              <a:t>			</a:t>
            </a:r>
            <a:r>
              <a:rPr lang="en-US" altLang="ko-KR" sz="900" b="1">
                <a:latin typeface="한컴산뜻돋움"/>
                <a:ea typeface="한컴산뜻돋움"/>
              </a:rPr>
              <a:t>viewName = viewName.substring(viewName.lastIndexOf("/"), viewName.length());</a:t>
            </a:r>
          </a:p>
          <a:p>
            <a:pPr>
              <a:defRPr/>
            </a:pPr>
            <a:r>
              <a:rPr lang="en-US" altLang="ko-KR" sz="900" b="1">
                <a:ea typeface="한컴산뜻돋움"/>
              </a:rPr>
              <a:t>		</a:t>
            </a:r>
            <a:r>
              <a:rPr lang="en-US" altLang="ko-KR" sz="900" b="1">
                <a:latin typeface="한컴산뜻돋움"/>
                <a:ea typeface="한컴산뜻돋움"/>
              </a:rPr>
              <a:t>}</a:t>
            </a:r>
          </a:p>
          <a:p>
            <a:pPr>
              <a:defRPr/>
            </a:pPr>
            <a:r>
              <a:rPr lang="en-US" altLang="ko-KR" sz="900" b="1">
                <a:ea typeface="한컴산뜻돋움"/>
              </a:rPr>
              <a:t>		</a:t>
            </a:r>
            <a:r>
              <a:rPr lang="en-US" altLang="ko-KR" sz="900" b="1">
                <a:latin typeface="한컴산뜻돋움"/>
                <a:ea typeface="한컴산뜻돋움"/>
              </a:rPr>
              <a:t>return viewName;</a:t>
            </a:r>
          </a:p>
        </p:txBody>
      </p:sp>
      <p:sp>
        <p:nvSpPr>
          <p:cNvPr id="50182" name="자유형: 도형 50181"/>
          <p:cNvSpPr/>
          <p:nvPr/>
        </p:nvSpPr>
        <p:spPr>
          <a:xfrm>
            <a:off x="5859472" y="5344873"/>
            <a:ext cx="1364833" cy="871817"/>
          </a:xfrm>
          <a:custGeom>
            <a:avLst/>
            <a:gdLst>
              <a:gd name="connsiteX0" fmla="*/ 1366629 w 1364833"/>
              <a:gd name="connsiteY0" fmla="*/ 872173 h 871817"/>
              <a:gd name="connsiteX1" fmla="*/ -2589 w 1364833"/>
              <a:gd name="connsiteY1" fmla="*/ -951 h 87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4833" h="871817">
                <a:moveTo>
                  <a:pt x="1366629" y="872173"/>
                </a:moveTo>
                <a:cubicBezTo>
                  <a:pt x="1138426" y="726652"/>
                  <a:pt x="225613" y="144569"/>
                  <a:pt x="-2589" y="-951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27.7 STS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환경에서 마이바티스 실습하기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31235"/>
            <a:ext cx="73450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 dirty="0">
                <a:latin typeface="+mj-ea"/>
                <a:ea typeface="+mj-ea"/>
              </a:rPr>
              <a:t>3. </a:t>
            </a:r>
            <a:r>
              <a:rPr lang="en-US" altLang="ko-KR" sz="1200" dirty="0">
                <a:latin typeface="+mj-ea"/>
                <a:ea typeface="+mj-ea"/>
              </a:rPr>
              <a:t>http://localhost:8090/pro27/member/listMember.do</a:t>
            </a:r>
            <a:r>
              <a:rPr lang="ko-KR" altLang="en-US" sz="1200" dirty="0">
                <a:latin typeface="+mj-ea"/>
                <a:ea typeface="+mj-ea"/>
              </a:rPr>
              <a:t>로 요청하면 다음과 같이 회원 목록을 표시합니다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202635" y="1789249"/>
            <a:ext cx="5943600" cy="2066925"/>
          </a:xfrm>
          <a:prstGeom prst="rect">
            <a:avLst/>
          </a:prstGeom>
        </p:spPr>
      </p:pic>
      <p:sp>
        <p:nvSpPr>
          <p:cNvPr id="13" name="직사각형 51202"/>
          <p:cNvSpPr txBox="1"/>
          <p:nvPr/>
        </p:nvSpPr>
        <p:spPr>
          <a:xfrm>
            <a:off x="3821618" y="1178137"/>
            <a:ext cx="1326953" cy="267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listMembers.do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269848" y="1550181"/>
            <a:ext cx="8557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13" idx="1"/>
          </p:cNvCxnSpPr>
          <p:nvPr/>
        </p:nvCxnSpPr>
        <p:spPr>
          <a:xfrm flipV="1">
            <a:off x="3592286" y="1312016"/>
            <a:ext cx="229332" cy="1885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27.8 log4j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2380" y="1401868"/>
            <a:ext cx="5506278" cy="2631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v"/>
            </a:pPr>
            <a:r>
              <a:rPr lang="en-US" altLang="ko-KR" sz="1200">
                <a:latin typeface="+mj-ea"/>
                <a:ea typeface="+mj-ea"/>
              </a:rPr>
              <a:t>println() </a:t>
            </a:r>
            <a:r>
              <a:rPr lang="ko-KR" altLang="en-US" sz="1200">
                <a:latin typeface="+mj-ea"/>
                <a:ea typeface="+mj-ea"/>
              </a:rPr>
              <a:t>메서드 사용 시 유지 보수 시 불편함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2380" y="4392644"/>
            <a:ext cx="2615768" cy="263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log4j</a:t>
            </a:r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2380" y="4669643"/>
            <a:ext cx="7396490" cy="118632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>
                <a:latin typeface="+mj-ea"/>
                <a:ea typeface="+mj-ea"/>
              </a:rPr>
              <a:t>로그 기능을 제공하는 오픈 소스 라이브러리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>
                <a:latin typeface="+mj-ea"/>
                <a:ea typeface="+mj-ea"/>
              </a:rPr>
              <a:t>애플리케이션에서 웹 사이트에 접속한 사용자 정보나 각 클래스의 메서드 호출 시각 등 여러 가지 정보를 로그로 출력해서 관리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ko-KR" altLang="en-US" sz="1200">
                <a:latin typeface="+mj-ea"/>
                <a:ea typeface="+mj-ea"/>
              </a:rPr>
              <a:t>메이븐에선 프로젝트 생성 시 자동으로 </a:t>
            </a:r>
            <a:r>
              <a:rPr lang="en-US" altLang="ko-KR" sz="1200">
                <a:latin typeface="+mj-ea"/>
                <a:ea typeface="+mj-ea"/>
              </a:rPr>
              <a:t>log4j </a:t>
            </a:r>
            <a:r>
              <a:rPr lang="ko-KR" altLang="en-US" sz="1200">
                <a:latin typeface="+mj-ea"/>
                <a:ea typeface="+mj-ea"/>
              </a:rPr>
              <a:t>라이브러리가 설치됨</a:t>
            </a: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06322" y="1932567"/>
            <a:ext cx="4757420" cy="17405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260264" y="2534478"/>
            <a:ext cx="3285771" cy="1789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메이븐 환경 변수 설정하기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00809"/>
            <a:ext cx="72555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환경 변수 설정창에서 시스템 변수의 새로 만들기를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017967" y="1777808"/>
            <a:ext cx="4213543" cy="38576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633545" y="4373218"/>
            <a:ext cx="934278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27.8 log4j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5119" y="4069556"/>
            <a:ext cx="18532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log4j.xml</a:t>
            </a:r>
            <a:r>
              <a:rPr lang="ko-KR" altLang="en-US" sz="1200" b="1">
                <a:latin typeface="+mj-ea"/>
                <a:ea typeface="+mj-ea"/>
              </a:rPr>
              <a:t>을 이루는 태그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86409" y="4346555"/>
          <a:ext cx="7582020" cy="1315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0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&lt;Appender&gt;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로그의 출력 위치를 결정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파일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콘솔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DB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등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log4J API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문서의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XXXAppender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 끝나는 클래스들의 이름을 보면 출력 위치를 알 수 있습니다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7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&lt;Layout&gt;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Appender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가 어디에 출력할 것인지 결정했다면 어떤 형식으로 출력할지 출력 레이아웃을 결정합니다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&lt;Logger&gt;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로깅 메시지를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Appender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전달합니다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개발자가 로그 레벨을 이용해 로그 출력 여부를조정할 수 있습니다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lvl="0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logger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는 로그 레벨을 가지고 있으며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로그의 출력 여부는 로그문의 레벨과 로거의 레벨을 가지고 결정합니다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066102" y="1690416"/>
            <a:ext cx="2133600" cy="2047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789043" y="1413417"/>
            <a:ext cx="45223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STS </a:t>
            </a:r>
            <a:r>
              <a:rPr lang="ko-KR" altLang="en-US" sz="1200" b="1">
                <a:latin typeface="+mj-ea"/>
                <a:ea typeface="+mj-ea"/>
              </a:rPr>
              <a:t>프로젝트 생성 시 자동으로 생성되는 </a:t>
            </a:r>
            <a:r>
              <a:rPr lang="en-US" altLang="ko-KR" sz="1200" b="1">
                <a:latin typeface="+mj-ea"/>
                <a:ea typeface="+mj-ea"/>
              </a:rPr>
              <a:t>log4j.xml</a:t>
            </a:r>
            <a:endParaRPr lang="ko-KR" altLang="en-US" sz="1200" b="1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27.8 log4j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1416" y="2000959"/>
            <a:ext cx="21036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>
                <a:latin typeface="+mj-ea"/>
                <a:ea typeface="+mj-ea"/>
              </a:rPr>
              <a:t>여러 가지 </a:t>
            </a:r>
            <a:r>
              <a:rPr lang="en-US" altLang="ko-KR" sz="1200" b="1">
                <a:latin typeface="+mj-ea"/>
                <a:ea typeface="+mj-ea"/>
              </a:rPr>
              <a:t>Appender </a:t>
            </a:r>
            <a:r>
              <a:rPr lang="ko-KR" altLang="en-US" sz="1200" b="1">
                <a:latin typeface="+mj-ea"/>
                <a:ea typeface="+mj-ea"/>
              </a:rPr>
              <a:t>클래스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04963" y="2258080"/>
          <a:ext cx="7582020" cy="1558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1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5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Appender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35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Console</a:t>
                      </a:r>
                      <a:r>
                        <a:rPr lang="en-US" altLang="ko-KR" sz="1000" i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Appender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org.apache.log4j.ConsoleAppender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클래스로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콘솔에 로그 메시지를 출력합니다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73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File</a:t>
                      </a:r>
                      <a:r>
                        <a:rPr lang="en-US" altLang="ko-KR" sz="1000" b="0" i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Appender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org.apache.log4j.FileAppender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클래스로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파일에 로그 메시지를 출력합니다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RollingFile</a:t>
                      </a:r>
                      <a:r>
                        <a:rPr lang="en-US" altLang="ko-KR" sz="1000" b="0" i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Appender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org.apache.log4j.rolling.RollingFileAppedner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클래스로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파일 크기가 일정 기준을 넘으면 기존 파일을 백업 파일로 바꾸고 처음부터 다시 기록합니다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DailyRolling</a:t>
                      </a:r>
                      <a:r>
                        <a:rPr lang="en-US" altLang="ko-KR" sz="1000" b="0" i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Appender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org.apache.log4j.DailyRollingFileAppender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클래스로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설정한 기간 단위로 새 파일을 만들어 로그 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메시지를 기록합니다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1234" y="3994546"/>
            <a:ext cx="4572000" cy="26479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PatternLayout </a:t>
            </a:r>
            <a:r>
              <a:rPr lang="ko-KR" altLang="en-US" sz="1200" b="1">
                <a:latin typeface="+mj-ea"/>
                <a:ea typeface="+mj-ea"/>
              </a:rPr>
              <a:t>클래스에서 사용되는 여러 가지 출력 속성들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80990" y="4289408"/>
          <a:ext cx="758202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1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5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35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%p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debug, info, error, fatal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등 로그 레벨 이름 출력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479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%m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로그 메시지 출력</a:t>
                      </a:r>
                      <a:endParaRPr lang="en-US" altLang="ko-KR" sz="1000" b="0" i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07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%d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로깅 이벤트 발생 시각 출력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87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%F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로깅이 발생한 프로그램 파일 이름 출력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39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%l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로깅이 발생한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caller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의 정보 출력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%L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로깅이 발생한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caller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의 라인 수 출력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97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%M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로깅이 발생한 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method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이름 출력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49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%c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로깅 메시지 앞에 전체 패키지 이름이나 전체 파일 이름 출력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00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...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000">
                          <a:latin typeface="+mj-ea"/>
                          <a:ea typeface="+mj-ea"/>
                        </a:rPr>
                        <a:t>...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" name="표 3"/>
          <p:cNvGraphicFramePr>
            <a:graphicFrameLocks noGrp="1"/>
          </p:cNvGraphicFramePr>
          <p:nvPr/>
        </p:nvGraphicFramePr>
        <p:xfrm>
          <a:off x="3370598" y="566320"/>
          <a:ext cx="5350510" cy="1468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5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26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&lt;Appender&gt;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로그의 출력 위치를 결정</a:t>
                      </a: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파일</a:t>
                      </a: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콘솔</a:t>
                      </a: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DB </a:t>
                      </a: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등</a:t>
                      </a: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합니다</a:t>
                      </a: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log4J API </a:t>
                      </a: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문서의 </a:t>
                      </a: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XXXAppender</a:t>
                      </a: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 끝나는 클래스들의 이름을 보면 출력 위치를 알 수 있습니다</a:t>
                      </a: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26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&lt;Layout&gt;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Appender</a:t>
                      </a: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가 어디에 출력할 것인지 결정했다면 어떤 형식으로 출력할지 출력 레이아웃을 결정합니다</a:t>
                      </a: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&lt;Logger&gt;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로깅 메시지를 </a:t>
                      </a: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Appender</a:t>
                      </a: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에 전달합니다</a:t>
                      </a: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개발자가 로그 레벨을 이용해 로그 출력 여부를조정할 수 있습니다</a:t>
                      </a: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logger</a:t>
                      </a: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는 로그 레벨을 가지고 있으며</a:t>
                      </a: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로그의 출력 여부는 로그문의 레벨과 로거의 레벨을 가지고 결정합니다</a:t>
                      </a: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27.8 log4j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76263" y="1544742"/>
            <a:ext cx="2263152" cy="263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log4j</a:t>
            </a:r>
            <a:r>
              <a:rPr lang="ko-KR" altLang="en-US" sz="1200" b="1">
                <a:latin typeface="+mj-ea"/>
                <a:ea typeface="+mj-ea"/>
              </a:rPr>
              <a:t>의 여러 가지 로그 레벨들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81097" y="1821741"/>
          <a:ext cx="7582020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1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8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FATAL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시스템 차원에서 심각한 문제가 발생해 애플리케이션 작동이 불가능할 경우에 해당하는 레벨입니다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일반적으로 애플리케이션에서는 사용할 일이 없습니다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4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ERROR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실행 중 문제가 발생한 상태를 나타냅니다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0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WARN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향후 시스템 오류의 원인이 될 수 있는 경고 메시지를 나타냅니다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8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INFO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로그인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상태 변경과 같은 실제 애플리케이션 운영과 관련된 정보 메시지를 나타냅니다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3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DEBUG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개발 시 디버깅 용도로 사용한 메시지를 나타냅니다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TRACE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DEBUG </a:t>
                      </a:r>
                      <a:r>
                        <a:rPr lang="ko-KR" altLang="en-US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레벨보다 상세한 로깅 정보를 출력하기 위해 도입된 레벨입니다</a:t>
                      </a:r>
                      <a:r>
                        <a:rPr lang="en-US" altLang="ko-KR" sz="10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endParaRPr lang="ko-KR" altLang="en-US" sz="10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76263" y="4084983"/>
            <a:ext cx="4223728" cy="266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v"/>
            </a:pPr>
            <a:r>
              <a:rPr lang="en-US" altLang="ko-KR" sz="1200" b="1">
                <a:latin typeface="+mj-ea"/>
                <a:ea typeface="+mj-ea"/>
              </a:rPr>
              <a:t>log4j </a:t>
            </a:r>
            <a:r>
              <a:rPr lang="ko-KR" altLang="en-US" sz="1200" b="1">
                <a:latin typeface="+mj-ea"/>
                <a:ea typeface="+mj-ea"/>
              </a:rPr>
              <a:t>관련 사이트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5189" y="4332740"/>
            <a:ext cx="7573617" cy="2616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1100"/>
              <a:t>• </a:t>
            </a:r>
            <a:r>
              <a:rPr lang="en-US" altLang="ko-KR" sz="1100">
                <a:hlinkClick r:id="rId2"/>
              </a:rPr>
              <a:t>http://logging.apache.org/log4j/1.2/manual.html</a:t>
            </a:r>
            <a:endParaRPr lang="ko-KR" altLang="en-US" sz="11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7" y="1335052"/>
            <a:ext cx="8039114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320540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  <a:defRPr/>
            </a:pPr>
            <a:r>
              <a:rPr lang="en-US" altLang="ko-KR" b="1"/>
              <a:t>28.8.1 log4j.xml </a:t>
            </a:r>
            <a:r>
              <a:rPr lang="ko-KR" altLang="en-US" b="1"/>
              <a:t>이용해 로그 메시지 출력하기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27.8 log4j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850" y="1888435"/>
            <a:ext cx="57945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다음과 같이 </a:t>
            </a:r>
            <a:r>
              <a:rPr lang="en-US" altLang="ko-KR" sz="1200">
                <a:latin typeface="+mj-ea"/>
                <a:ea typeface="+mj-ea"/>
              </a:rPr>
              <a:t>log4j.xml</a:t>
            </a:r>
            <a:r>
              <a:rPr lang="ko-KR" altLang="en-US" sz="1200">
                <a:latin typeface="+mj-ea"/>
                <a:ea typeface="+mj-ea"/>
              </a:rPr>
              <a:t>을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06753" y="2266122"/>
            <a:ext cx="7043943" cy="4436111"/>
            <a:chOff x="695738" y="2165434"/>
            <a:chExt cx="8067675" cy="5381625"/>
          </a:xfrm>
        </p:grpSpPr>
        <p:pic>
          <p:nvPicPr>
            <p:cNvPr id="5529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695739" y="2165434"/>
              <a:ext cx="7648575" cy="80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9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695738" y="2965534"/>
              <a:ext cx="8067675" cy="458152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55300" name="표 6"/>
          <p:cNvGraphicFramePr>
            <a:graphicFrameLocks noGrp="1"/>
          </p:cNvGraphicFramePr>
          <p:nvPr/>
        </p:nvGraphicFramePr>
        <p:xfrm>
          <a:off x="5590396" y="720080"/>
          <a:ext cx="3377928" cy="2302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3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5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속성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35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%p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debug, info, error, fatal </a:t>
                      </a: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등 로그 레벨 이름 출력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479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%m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로그 메시지 출력</a:t>
                      </a:r>
                      <a:endParaRPr lang="en-US" altLang="ko-KR" sz="800" b="0" i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07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%d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로깅 이벤트 발생 시각 출력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87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%F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로깅이 발생한 프로그램 파일 이름 출력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39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%l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로깅이 발생한 </a:t>
                      </a: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caller</a:t>
                      </a: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의 정보 출력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%L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로깅이 발생한 </a:t>
                      </a: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caller</a:t>
                      </a: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의 라인 수 출력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97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%M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로깅이 발생한 </a:t>
                      </a: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method </a:t>
                      </a: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이름 출력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49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%c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800" b="0" i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로깅 메시지 앞에 전체 패키지 이름이나 전체 파일 이름 출력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325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800">
                          <a:latin typeface="+mj-ea"/>
                          <a:ea typeface="+mj-ea"/>
                        </a:rPr>
                        <a:t>...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800">
                          <a:latin typeface="+mj-ea"/>
                          <a:ea typeface="+mj-ea"/>
                        </a:rPr>
                        <a:t>...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5301" name="자유형 55300"/>
          <p:cNvSpPr/>
          <p:nvPr/>
        </p:nvSpPr>
        <p:spPr>
          <a:xfrm>
            <a:off x="6176623" y="2943691"/>
            <a:ext cx="2652456" cy="814504"/>
          </a:xfrm>
          <a:custGeom>
            <a:avLst/>
            <a:gdLst>
              <a:gd name="connsiteX0" fmla="*/ 2487855 w 2652456"/>
              <a:gd name="connsiteY0" fmla="*/ -4548 h 814504"/>
              <a:gd name="connsiteX1" fmla="*/ 2463051 w 2652456"/>
              <a:gd name="connsiteY1" fmla="*/ 627925 h 814504"/>
              <a:gd name="connsiteX2" fmla="*/ -4836 w 2652456"/>
              <a:gd name="connsiteY2" fmla="*/ 813947 h 81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2456" h="814504">
                <a:moveTo>
                  <a:pt x="2487855" y="-4548"/>
                </a:moveTo>
                <a:cubicBezTo>
                  <a:pt x="2483721" y="100864"/>
                  <a:pt x="2878499" y="491509"/>
                  <a:pt x="2463051" y="627925"/>
                </a:cubicBezTo>
                <a:cubicBezTo>
                  <a:pt x="2047601" y="764341"/>
                  <a:pt x="406478" y="782943"/>
                  <a:pt x="-4836" y="813947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5302" name="자유형 55301"/>
          <p:cNvSpPr/>
          <p:nvPr/>
        </p:nvSpPr>
        <p:spPr>
          <a:xfrm>
            <a:off x="7477993" y="3456384"/>
            <a:ext cx="1352277" cy="2489103"/>
          </a:xfrm>
          <a:custGeom>
            <a:avLst/>
            <a:gdLst>
              <a:gd name="connsiteX0" fmla="*/ 1322900 w 1352277"/>
              <a:gd name="connsiteY0" fmla="*/ -5018 h 2489103"/>
              <a:gd name="connsiteX1" fmla="*/ 1322900 w 1352277"/>
              <a:gd name="connsiteY1" fmla="*/ 863083 h 2489103"/>
              <a:gd name="connsiteX2" fmla="*/ 926054 w 1352277"/>
              <a:gd name="connsiteY2" fmla="*/ 2400862 h 2489103"/>
              <a:gd name="connsiteX3" fmla="*/ -4054 w 1352277"/>
              <a:gd name="connsiteY3" fmla="*/ 2301651 h 248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277" h="2489103">
                <a:moveTo>
                  <a:pt x="1322900" y="-5018"/>
                </a:moveTo>
                <a:cubicBezTo>
                  <a:pt x="1322900" y="139665"/>
                  <a:pt x="1389041" y="462103"/>
                  <a:pt x="1322900" y="863083"/>
                </a:cubicBezTo>
                <a:cubicBezTo>
                  <a:pt x="1256759" y="1264063"/>
                  <a:pt x="1147213" y="2161101"/>
                  <a:pt x="926054" y="2400862"/>
                </a:cubicBezTo>
                <a:cubicBezTo>
                  <a:pt x="704894" y="2640623"/>
                  <a:pt x="150963" y="2318186"/>
                  <a:pt x="-4054" y="2301651"/>
                </a:cubicBezTo>
              </a:path>
            </a:pathLst>
          </a:cu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5303" name="직사각형 55302"/>
          <p:cNvSpPr/>
          <p:nvPr/>
        </p:nvSpPr>
        <p:spPr>
          <a:xfrm>
            <a:off x="1508842" y="2740719"/>
            <a:ext cx="632473" cy="210824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5304" name="직사각형 55303"/>
          <p:cNvSpPr/>
          <p:nvPr/>
        </p:nvSpPr>
        <p:spPr>
          <a:xfrm>
            <a:off x="2587768" y="4452119"/>
            <a:ext cx="384444" cy="210825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5305" name="직선 연결선 55304"/>
          <p:cNvCxnSpPr/>
          <p:nvPr/>
        </p:nvCxnSpPr>
        <p:spPr>
          <a:xfrm>
            <a:off x="3493074" y="5059790"/>
            <a:ext cx="2083442" cy="0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06" name="직선 연결선 55305"/>
          <p:cNvCxnSpPr/>
          <p:nvPr/>
        </p:nvCxnSpPr>
        <p:spPr>
          <a:xfrm>
            <a:off x="3528392" y="3384376"/>
            <a:ext cx="942510" cy="0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2184733-B516-91E7-184D-5E6D24F968D9}"/>
              </a:ext>
            </a:extLst>
          </p:cNvPr>
          <p:cNvSpPr txBox="1"/>
          <p:nvPr/>
        </p:nvSpPr>
        <p:spPr>
          <a:xfrm>
            <a:off x="3528392" y="2016960"/>
            <a:ext cx="522632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main</a:t>
            </a:r>
            <a:endParaRPr lang="ko-KR" altLang="en-US" sz="1200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77C21FB-311B-373A-4B29-51C41F78C57B}"/>
              </a:ext>
            </a:extLst>
          </p:cNvPr>
          <p:cNvCxnSpPr>
            <a:stCxn id="6" idx="1"/>
          </p:cNvCxnSpPr>
          <p:nvPr/>
        </p:nvCxnSpPr>
        <p:spPr>
          <a:xfrm flipH="1">
            <a:off x="2494919" y="2155460"/>
            <a:ext cx="1033473" cy="177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4424CF6-2880-2FCC-E66E-2ABD08ED86DC}"/>
              </a:ext>
            </a:extLst>
          </p:cNvPr>
          <p:cNvCxnSpPr/>
          <p:nvPr/>
        </p:nvCxnSpPr>
        <p:spPr>
          <a:xfrm flipV="1">
            <a:off x="2379862" y="2414291"/>
            <a:ext cx="254337" cy="261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27.8 log4j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92683" y="1505114"/>
            <a:ext cx="6451738" cy="2461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27.8 log4j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56323" name="TextBox 56322"/>
          <p:cNvSpPr txBox="1"/>
          <p:nvPr/>
        </p:nvSpPr>
        <p:spPr>
          <a:xfrm>
            <a:off x="0" y="185598"/>
            <a:ext cx="9144000" cy="6555641"/>
          </a:xfrm>
          <a:prstGeom prst="rect">
            <a:avLst/>
          </a:prstGeom>
          <a:solidFill>
            <a:schemeClr val="lt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&lt;?xml version="1.0" encoding="UTF-8"?&gt;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&lt;!DOCTYPE log4j:configuration PUBLIC "-//APACHE//DTD LOG4J 1.2//EN" "log4j.dtd"&gt;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&lt;log4j:configuration xmlns:log4j="http://jakarta.apache.org/log4j/"&gt;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&lt;!-- Console 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Appenders</a:t>
            </a:r>
            <a:r>
              <a:rPr lang="en-US" altLang="ko-KR" sz="1200" b="1" dirty="0">
                <a:latin typeface="한컴산뜻돋움"/>
                <a:ea typeface="한컴산뜻돋움"/>
              </a:rPr>
              <a:t> --&gt;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appender</a:t>
            </a:r>
            <a:r>
              <a:rPr lang="en-US" altLang="ko-KR" sz="1200" b="1" dirty="0">
                <a:latin typeface="한컴산뜻돋움"/>
                <a:ea typeface="한컴산뜻돋움"/>
              </a:rPr>
              <a:t> name="console" class="org.apache.log4j.ConsoleAppender"&gt;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&lt;param name="Target" value="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System.out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&lt;layout class="org.apache.log4j.PatternLayout"&gt;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	&lt;param name="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ConversionPattern</a:t>
            </a:r>
            <a:r>
              <a:rPr lang="en-US" altLang="ko-KR" sz="1200" b="1" dirty="0">
                <a:latin typeface="한컴산뜻돋움"/>
                <a:ea typeface="한컴산뜻돋움"/>
              </a:rPr>
              <a:t>" value="%-5p: %c - %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m%n</a:t>
            </a:r>
            <a:r>
              <a:rPr lang="en-US" altLang="ko-KR" sz="1200" b="1" dirty="0"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&lt;/layout&gt;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&lt;/</a:t>
            </a:r>
            <a:r>
              <a:rPr lang="en-US" altLang="ko-KR" sz="1200" b="1" dirty="0" err="1">
                <a:latin typeface="한컴산뜻돋움"/>
                <a:ea typeface="한컴산뜻돋움"/>
              </a:rPr>
              <a:t>appender</a:t>
            </a:r>
            <a:r>
              <a:rPr lang="en-US" altLang="ko-KR" sz="1200" b="1" dirty="0"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한컴산뜻돋움"/>
                <a:ea typeface="한컴산뜻돋움"/>
              </a:rPr>
              <a:t>	&lt;!-- </a:t>
            </a:r>
            <a:r>
              <a:rPr lang="en-US" altLang="ko-KR" sz="1200" b="1" dirty="0" err="1">
                <a:solidFill>
                  <a:srgbClr val="0070C0"/>
                </a:solidFill>
                <a:latin typeface="한컴산뜻돋움"/>
                <a:ea typeface="한컴산뜻돋움"/>
              </a:rPr>
              <a:t>DailyFile</a:t>
            </a:r>
            <a:r>
              <a:rPr lang="en-US" altLang="ko-KR" sz="1200" b="1" dirty="0">
                <a:solidFill>
                  <a:srgbClr val="0070C0"/>
                </a:solidFill>
                <a:latin typeface="한컴산뜻돋움"/>
                <a:ea typeface="한컴산뜻돋움"/>
              </a:rPr>
              <a:t> </a:t>
            </a:r>
            <a:r>
              <a:rPr lang="en-US" altLang="ko-KR" sz="1200" b="1" dirty="0" err="1">
                <a:solidFill>
                  <a:srgbClr val="0070C0"/>
                </a:solidFill>
                <a:latin typeface="한컴산뜻돋움"/>
                <a:ea typeface="한컴산뜻돋움"/>
              </a:rPr>
              <a:t>Appenders</a:t>
            </a:r>
            <a:r>
              <a:rPr lang="en-US" altLang="ko-KR" sz="1200" b="1" dirty="0">
                <a:solidFill>
                  <a:srgbClr val="0070C0"/>
                </a:solidFill>
                <a:latin typeface="한컴산뜻돋움"/>
                <a:ea typeface="한컴산뜻돋움"/>
              </a:rPr>
              <a:t> --&gt;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한컴산뜻돋움"/>
                <a:ea typeface="한컴산뜻돋움"/>
              </a:rPr>
              <a:t>	&lt;</a:t>
            </a:r>
            <a:r>
              <a:rPr lang="en-US" altLang="ko-KR" sz="1200" b="1" dirty="0" err="1">
                <a:solidFill>
                  <a:srgbClr val="0070C0"/>
                </a:solidFill>
                <a:latin typeface="한컴산뜻돋움"/>
                <a:ea typeface="한컴산뜻돋움"/>
              </a:rPr>
              <a:t>appender</a:t>
            </a:r>
            <a:r>
              <a:rPr lang="en-US" altLang="ko-KR" sz="1200" b="1" dirty="0">
                <a:solidFill>
                  <a:srgbClr val="0070C0"/>
                </a:solidFill>
                <a:latin typeface="한컴산뜻돋움"/>
                <a:ea typeface="한컴산뜻돋움"/>
              </a:rPr>
              <a:t> name="</a:t>
            </a:r>
            <a:r>
              <a:rPr lang="en-US" altLang="ko-KR" sz="1200" b="1" dirty="0" err="1">
                <a:solidFill>
                  <a:srgbClr val="0070C0"/>
                </a:solidFill>
                <a:latin typeface="한컴산뜻돋움"/>
                <a:ea typeface="한컴산뜻돋움"/>
              </a:rPr>
              <a:t>dailyFileAppender</a:t>
            </a:r>
            <a:r>
              <a:rPr lang="en-US" altLang="ko-KR" sz="1200" b="1" dirty="0">
                <a:solidFill>
                  <a:srgbClr val="0070C0"/>
                </a:solidFill>
                <a:latin typeface="한컴산뜻돋움"/>
                <a:ea typeface="한컴산뜻돋움"/>
              </a:rPr>
              <a:t>" class="org.apache.log4j.DailyRollingFileAppender"&gt;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한컴산뜻돋움"/>
                <a:ea typeface="한컴산뜻돋움"/>
              </a:rPr>
              <a:t>		&lt;param name="File" value="C:\\spring\\logs\\output.log" /&gt;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한컴산뜻돋움"/>
                <a:ea typeface="한컴산뜻돋움"/>
              </a:rPr>
              <a:t>		&lt;param name="Append" value="true" /&gt;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한컴산뜻돋움"/>
                <a:ea typeface="한컴산뜻돋움"/>
              </a:rPr>
              <a:t>		&lt;layout class="org.apache.log4j.PatternLayout"&gt;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한컴산뜻돋움"/>
                <a:ea typeface="한컴산뜻돋움"/>
              </a:rPr>
              <a:t>		  &lt;param name="</a:t>
            </a:r>
            <a:r>
              <a:rPr lang="en-US" altLang="ko-KR" sz="1200" b="1" dirty="0" err="1">
                <a:solidFill>
                  <a:srgbClr val="0070C0"/>
                </a:solidFill>
                <a:latin typeface="한컴산뜻돋움"/>
                <a:ea typeface="한컴산뜻돋움"/>
              </a:rPr>
              <a:t>DatePattern</a:t>
            </a:r>
            <a:r>
              <a:rPr lang="en-US" altLang="ko-KR" sz="1200" b="1" dirty="0">
                <a:solidFill>
                  <a:srgbClr val="0070C0"/>
                </a:solidFill>
                <a:latin typeface="한컴산뜻돋움"/>
                <a:ea typeface="한컴산뜻돋움"/>
              </a:rPr>
              <a:t>"   value="'.'</a:t>
            </a:r>
            <a:r>
              <a:rPr lang="en-US" altLang="ko-KR" sz="1200" b="1" dirty="0" err="1">
                <a:solidFill>
                  <a:srgbClr val="0070C0"/>
                </a:solidFill>
                <a:latin typeface="한컴산뜻돋움"/>
                <a:ea typeface="한컴산뜻돋움"/>
              </a:rPr>
              <a:t>yyyy</a:t>
            </a:r>
            <a:r>
              <a:rPr lang="en-US" altLang="ko-KR" sz="1200" b="1" dirty="0">
                <a:solidFill>
                  <a:srgbClr val="0070C0"/>
                </a:solidFill>
                <a:latin typeface="한컴산뜻돋움"/>
                <a:ea typeface="한컴산뜻돋움"/>
              </a:rPr>
              <a:t>-MM-dd"/&gt;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한컴산뜻돋움"/>
                <a:ea typeface="한컴산뜻돋움"/>
              </a:rPr>
              <a:t>			&lt;param name="</a:t>
            </a:r>
            <a:r>
              <a:rPr lang="en-US" altLang="ko-KR" sz="1200" b="1" dirty="0" err="1">
                <a:solidFill>
                  <a:srgbClr val="0070C0"/>
                </a:solidFill>
                <a:latin typeface="한컴산뜻돋움"/>
                <a:ea typeface="한컴산뜻돋움"/>
              </a:rPr>
              <a:t>ConversionPattern</a:t>
            </a:r>
            <a:r>
              <a:rPr lang="en-US" altLang="ko-KR" sz="1200" b="1" dirty="0">
                <a:solidFill>
                  <a:srgbClr val="0070C0"/>
                </a:solidFill>
                <a:latin typeface="한컴산뜻돋움"/>
                <a:ea typeface="한컴산뜻돋움"/>
              </a:rPr>
              <a:t>"   value="[%d{</a:t>
            </a:r>
            <a:r>
              <a:rPr lang="en-US" altLang="ko-KR" sz="1200" b="1" dirty="0" err="1">
                <a:solidFill>
                  <a:srgbClr val="0070C0"/>
                </a:solidFill>
                <a:latin typeface="한컴산뜻돋움"/>
                <a:ea typeface="한컴산뜻돋움"/>
              </a:rPr>
              <a:t>HH:mm:ss</a:t>
            </a:r>
            <a:r>
              <a:rPr lang="en-US" altLang="ko-KR" sz="1200" b="1" dirty="0">
                <a:solidFill>
                  <a:srgbClr val="0070C0"/>
                </a:solidFill>
                <a:latin typeface="한컴산뜻돋움"/>
                <a:ea typeface="한컴산뜻돋움"/>
              </a:rPr>
              <a:t>}][%-5p](%F:%L)-%</a:t>
            </a:r>
            <a:r>
              <a:rPr lang="en-US" altLang="ko-KR" sz="1200" b="1" dirty="0" err="1">
                <a:solidFill>
                  <a:srgbClr val="0070C0"/>
                </a:solidFill>
                <a:latin typeface="한컴산뜻돋움"/>
                <a:ea typeface="한컴산뜻돋움"/>
              </a:rPr>
              <a:t>m%n</a:t>
            </a:r>
            <a:r>
              <a:rPr lang="en-US" altLang="ko-KR" sz="1200" b="1" dirty="0">
                <a:solidFill>
                  <a:srgbClr val="0070C0"/>
                </a:solidFill>
                <a:latin typeface="한컴산뜻돋움"/>
                <a:ea typeface="한컴산뜻돋움"/>
              </a:rPr>
              <a:t>"/&gt;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한컴산뜻돋움"/>
                <a:ea typeface="한컴산뜻돋움"/>
              </a:rPr>
              <a:t>		&lt;/layout&gt;</a:t>
            </a:r>
          </a:p>
          <a:p>
            <a:pPr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한컴산뜻돋움"/>
                <a:ea typeface="한컴산뜻돋움"/>
              </a:rPr>
              <a:t>	&lt;/</a:t>
            </a:r>
            <a:r>
              <a:rPr lang="en-US" altLang="ko-KR" sz="1200" b="1" dirty="0" err="1">
                <a:solidFill>
                  <a:srgbClr val="0070C0"/>
                </a:solidFill>
                <a:latin typeface="한컴산뜻돋움"/>
                <a:ea typeface="한컴산뜻돋움"/>
              </a:rPr>
              <a:t>appender</a:t>
            </a:r>
            <a:r>
              <a:rPr lang="en-US" altLang="ko-KR" sz="1200" b="1" dirty="0">
                <a:solidFill>
                  <a:srgbClr val="0070C0"/>
                </a:solidFill>
                <a:latin typeface="한컴산뜻돋움"/>
                <a:ea typeface="한컴산뜻돋움"/>
              </a:rPr>
              <a:t>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&lt;!-- Application Loggers --&gt;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&lt;logger name="com.myspring.pro27"&gt;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&lt;level value="info"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&lt;/logger&gt;</a:t>
            </a:r>
          </a:p>
          <a:p>
            <a:pPr>
              <a:defRPr/>
            </a:pPr>
            <a:endParaRPr lang="en-US" altLang="ko-KR" sz="1200" b="1" dirty="0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&lt;!-- Root Logger --&gt;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&lt;root&gt;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</a:t>
            </a:r>
            <a:r>
              <a:rPr lang="en-US" altLang="ko-KR" sz="1200" b="1" dirty="0" smtClean="0">
                <a:latin typeface="한컴산뜻돋움"/>
                <a:ea typeface="한컴산뜻돋움"/>
              </a:rPr>
              <a:t>&lt;priority value=“info” /&gt;</a:t>
            </a:r>
          </a:p>
          <a:p>
            <a:pPr>
              <a:defRPr/>
            </a:pPr>
            <a:r>
              <a:rPr lang="en-US" altLang="ko-KR" sz="1200" b="1" dirty="0" smtClean="0">
                <a:latin typeface="한컴산뜻돋움"/>
                <a:ea typeface="한컴산뜻돋움"/>
              </a:rPr>
              <a:t>		&lt;</a:t>
            </a:r>
            <a:r>
              <a:rPr lang="en-US" altLang="ko-KR" sz="1200" b="1" dirty="0" err="1" smtClean="0">
                <a:latin typeface="한컴산뜻돋움"/>
                <a:ea typeface="한컴산뜻돋움"/>
              </a:rPr>
              <a:t>appender</a:t>
            </a:r>
            <a:r>
              <a:rPr lang="en-US" altLang="ko-KR" sz="1200" b="1" dirty="0" smtClean="0">
                <a:latin typeface="한컴산뜻돋움"/>
                <a:ea typeface="한컴산뜻돋움"/>
              </a:rPr>
              <a:t>-ref ref="console"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	</a:t>
            </a:r>
            <a:r>
              <a:rPr lang="en-US" altLang="ko-KR" sz="1200" b="1" dirty="0">
                <a:solidFill>
                  <a:srgbClr val="0070C0"/>
                </a:solidFill>
                <a:latin typeface="한컴산뜻돋움"/>
                <a:ea typeface="한컴산뜻돋움"/>
              </a:rPr>
              <a:t>&lt;</a:t>
            </a:r>
            <a:r>
              <a:rPr lang="en-US" altLang="ko-KR" sz="1200" b="1" dirty="0" err="1">
                <a:solidFill>
                  <a:srgbClr val="0070C0"/>
                </a:solidFill>
                <a:latin typeface="한컴산뜻돋움"/>
                <a:ea typeface="한컴산뜻돋움"/>
              </a:rPr>
              <a:t>appender</a:t>
            </a:r>
            <a:r>
              <a:rPr lang="en-US" altLang="ko-KR" sz="1200" b="1" dirty="0">
                <a:solidFill>
                  <a:srgbClr val="0070C0"/>
                </a:solidFill>
                <a:latin typeface="한컴산뜻돋움"/>
                <a:ea typeface="한컴산뜻돋움"/>
              </a:rPr>
              <a:t>-ref ref="</a:t>
            </a:r>
            <a:r>
              <a:rPr lang="en-US" altLang="ko-KR" sz="1200" b="1" dirty="0" err="1">
                <a:solidFill>
                  <a:srgbClr val="0070C0"/>
                </a:solidFill>
                <a:latin typeface="한컴산뜻돋움"/>
                <a:ea typeface="한컴산뜻돋움"/>
              </a:rPr>
              <a:t>dailyFileAppender</a:t>
            </a:r>
            <a:r>
              <a:rPr lang="en-US" altLang="ko-KR" sz="1200" b="1" dirty="0">
                <a:solidFill>
                  <a:srgbClr val="0070C0"/>
                </a:solidFill>
                <a:latin typeface="한컴산뜻돋움"/>
                <a:ea typeface="한컴산뜻돋움"/>
              </a:rPr>
              <a:t>" /&gt;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&lt;/root&gt;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	</a:t>
            </a:r>
          </a:p>
          <a:p>
            <a:pPr>
              <a:defRPr/>
            </a:pPr>
            <a:r>
              <a:rPr lang="en-US" altLang="ko-KR" sz="1200" b="1" dirty="0">
                <a:latin typeface="한컴산뜻돋움"/>
                <a:ea typeface="한컴산뜻돋움"/>
              </a:rPr>
              <a:t>&lt;/log4j:configuration&gt;</a:t>
            </a:r>
          </a:p>
        </p:txBody>
      </p:sp>
      <p:sp>
        <p:nvSpPr>
          <p:cNvPr id="56325" name="자유형: 도형 56324"/>
          <p:cNvSpPr/>
          <p:nvPr/>
        </p:nvSpPr>
        <p:spPr>
          <a:xfrm>
            <a:off x="2762370" y="1993103"/>
            <a:ext cx="2027515" cy="3829960"/>
          </a:xfrm>
          <a:custGeom>
            <a:avLst/>
            <a:gdLst>
              <a:gd name="connsiteX0" fmla="*/ -1113 w 2027515"/>
              <a:gd name="connsiteY0" fmla="*/ 577654 h 3829960"/>
              <a:gd name="connsiteX1" fmla="*/ 356074 w 2027515"/>
              <a:gd name="connsiteY1" fmla="*/ 111326 h 3829960"/>
              <a:gd name="connsiteX2" fmla="*/ 1576464 w 2027515"/>
              <a:gd name="connsiteY2" fmla="*/ 180779 h 3829960"/>
              <a:gd name="connsiteX3" fmla="*/ 1993183 w 2027515"/>
              <a:gd name="connsiteY3" fmla="*/ 2006404 h 3829960"/>
              <a:gd name="connsiteX4" fmla="*/ 782715 w 2027515"/>
              <a:gd name="connsiteY4" fmla="*/ 3832029 h 382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7515" h="3829960">
                <a:moveTo>
                  <a:pt x="-1113" y="577654"/>
                </a:moveTo>
                <a:cubicBezTo>
                  <a:pt x="58418" y="499932"/>
                  <a:pt x="93144" y="177471"/>
                  <a:pt x="356074" y="111326"/>
                </a:cubicBezTo>
                <a:cubicBezTo>
                  <a:pt x="619003" y="45180"/>
                  <a:pt x="1303613" y="-135067"/>
                  <a:pt x="1576464" y="180779"/>
                </a:cubicBezTo>
                <a:cubicBezTo>
                  <a:pt x="1849315" y="496625"/>
                  <a:pt x="2125475" y="1397862"/>
                  <a:pt x="1993183" y="2006404"/>
                </a:cubicBezTo>
                <a:cubicBezTo>
                  <a:pt x="1860892" y="2614946"/>
                  <a:pt x="984459" y="3527758"/>
                  <a:pt x="782715" y="3832029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327" name="자유형: 도형 56326"/>
          <p:cNvSpPr/>
          <p:nvPr/>
        </p:nvSpPr>
        <p:spPr>
          <a:xfrm>
            <a:off x="2295917" y="791762"/>
            <a:ext cx="1623620" cy="4742294"/>
          </a:xfrm>
          <a:custGeom>
            <a:avLst/>
            <a:gdLst>
              <a:gd name="connsiteX0" fmla="*/ -988 w 1623620"/>
              <a:gd name="connsiteY0" fmla="*/ 300635 h 4742294"/>
              <a:gd name="connsiteX1" fmla="*/ 247059 w 1623620"/>
              <a:gd name="connsiteY1" fmla="*/ 22823 h 4742294"/>
              <a:gd name="connsiteX2" fmla="*/ 693543 w 1623620"/>
              <a:gd name="connsiteY2" fmla="*/ 32744 h 4742294"/>
              <a:gd name="connsiteX3" fmla="*/ 1507137 w 1623620"/>
              <a:gd name="connsiteY3" fmla="*/ 181573 h 4742294"/>
              <a:gd name="connsiteX4" fmla="*/ 1526980 w 1623620"/>
              <a:gd name="connsiteY4" fmla="*/ 1431729 h 4742294"/>
              <a:gd name="connsiteX5" fmla="*/ 643934 w 1623620"/>
              <a:gd name="connsiteY5" fmla="*/ 4745635 h 474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3620" h="4742294">
                <a:moveTo>
                  <a:pt x="-988" y="300635"/>
                </a:moveTo>
                <a:cubicBezTo>
                  <a:pt x="40353" y="254333"/>
                  <a:pt x="131303" y="67471"/>
                  <a:pt x="247059" y="22823"/>
                </a:cubicBezTo>
                <a:cubicBezTo>
                  <a:pt x="362814" y="-21825"/>
                  <a:pt x="483530" y="6286"/>
                  <a:pt x="693543" y="32744"/>
                </a:cubicBezTo>
                <a:cubicBezTo>
                  <a:pt x="903556" y="59203"/>
                  <a:pt x="1368230" y="-51590"/>
                  <a:pt x="1507137" y="181573"/>
                </a:cubicBezTo>
                <a:cubicBezTo>
                  <a:pt x="1646043" y="414737"/>
                  <a:pt x="1670847" y="671052"/>
                  <a:pt x="1526980" y="1431729"/>
                </a:cubicBezTo>
                <a:cubicBezTo>
                  <a:pt x="1383113" y="2192406"/>
                  <a:pt x="791108" y="4193316"/>
                  <a:pt x="643934" y="4745635"/>
                </a:cubicBezTo>
              </a:path>
            </a:pathLst>
          </a:custGeom>
          <a:noFill/>
          <a:ln>
            <a:solidFill>
              <a:schemeClr val="accent1">
                <a:shade val="20000"/>
              </a:schemeClr>
            </a:solidFill>
            <a:tailEnd type="triangle" w="lg" len="lg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27.8 log4j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8" y="1332491"/>
            <a:ext cx="7692885" cy="265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MemberControllerImpl </a:t>
            </a:r>
            <a:r>
              <a:rPr lang="ko-KR" altLang="en-US" sz="1200">
                <a:latin typeface="+mj-ea"/>
                <a:ea typeface="+mj-ea"/>
              </a:rPr>
              <a:t>클래스를 다음과 같이 작성합니다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64094" y="1703122"/>
            <a:ext cx="6937513" cy="4788177"/>
            <a:chOff x="685800" y="1238250"/>
            <a:chExt cx="7772400" cy="5855805"/>
          </a:xfrm>
        </p:grpSpPr>
        <p:pic>
          <p:nvPicPr>
            <p:cNvPr id="573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685800" y="1238250"/>
              <a:ext cx="7772400" cy="43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4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685800" y="5570055"/>
              <a:ext cx="7667625" cy="15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27.8 log4j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57348" name="TextBox 57347"/>
          <p:cNvSpPr txBox="1"/>
          <p:nvPr/>
        </p:nvSpPr>
        <p:spPr>
          <a:xfrm>
            <a:off x="0" y="96925"/>
            <a:ext cx="9144001" cy="6664149"/>
          </a:xfrm>
          <a:prstGeom prst="rect">
            <a:avLst/>
          </a:prstGeom>
          <a:solidFill>
            <a:schemeClr val="lt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import org.slf4j.Logger;</a:t>
            </a: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    :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@Controller("memberController")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//@EnableAspectJAutoProxy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public class MemberControllerImpl   implements MemberController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private static final Logger logger = LoggerFactory.getLogger(MemberControllerImpl.class);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@Autowired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private MemberService memberService;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@Autowired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private MemberVO memberVO 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@Override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@RequestMapping(value="/member/listMembers.do" ,method = RequestMethod.GET)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public ModelAndView listMembers(HttpServletRequest request, HttpServletResponse response) throws Exception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String viewName = getViewName(request);</a:t>
            </a:r>
          </a:p>
          <a:p>
            <a:pPr>
              <a:defRPr/>
            </a:pP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                 </a:t>
            </a: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//</a:t>
            </a:r>
            <a:r>
              <a:rPr lang="en-US" altLang="ko-KR" sz="1200" b="1">
                <a:latin typeface="한컴산뜻돋움"/>
                <a:ea typeface="한컴산뜻돋움"/>
              </a:rPr>
              <a:t>	</a:t>
            </a: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String viewName = (String)request.getAttribute("viewName");</a:t>
            </a:r>
            <a:r>
              <a:rPr lang="ko-KR" altLang="en-US" sz="1200" b="1">
                <a:latin typeface="한컴산뜻돋움"/>
                <a:ea typeface="한컴산뜻돋움"/>
              </a:rPr>
              <a:t>  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 </a:t>
            </a: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//</a:t>
            </a:r>
            <a:r>
              <a:rPr lang="ko-KR" altLang="en-US" sz="1200" b="1">
                <a:solidFill>
                  <a:srgbClr val="800080"/>
                </a:solidFill>
                <a:latin typeface="한컴산뜻돋움"/>
                <a:ea typeface="한컴산뜻돋움"/>
              </a:rPr>
              <a:t> 추후 구현함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//System.out.println("viewName: " +viewName);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</a:t>
            </a: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logger.info("viewName: "+ viewName);</a:t>
            </a:r>
          </a:p>
          <a:p>
            <a:pPr>
              <a:defRPr/>
            </a:pPr>
            <a:r>
              <a:rPr lang="en-US" altLang="ko-KR" sz="1200" b="1">
                <a:solidFill>
                  <a:srgbClr val="0000FF"/>
                </a:solidFill>
                <a:latin typeface="한컴산뜻돋움"/>
                <a:ea typeface="한컴산뜻돋움"/>
              </a:rPr>
              <a:t>		logger.debug("viewName: "+ viewName);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List membersList = memberService.listMembers();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ModelAndView mav = new ModelAndView(viewName);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mav.addObject("membersList", membersList);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return mav;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endParaRPr lang="en-US" altLang="ko-KR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@Override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@RequestMapping(value="/member/addMember.do" ,method = RequestMethod.POST)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public ModelAndView addMember(</a:t>
            </a: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@ModelAttribute("member") MemberVO member,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	                  HttpServletRequest request, HttpServletResponse response) throws Exception {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request.setCharacterEncoding("utf-8");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int result = 0;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result = memberService.addMember(</a:t>
            </a: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member</a:t>
            </a:r>
            <a:r>
              <a:rPr lang="en-US" altLang="ko-KR" sz="1200" b="1">
                <a:latin typeface="한컴산뜻돋움"/>
                <a:ea typeface="한컴산뜻돋움"/>
              </a:rPr>
              <a:t>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ModelAndView </a:t>
            </a:r>
            <a:r>
              <a:rPr lang="en-US" altLang="ko-KR" sz="1200" b="1">
                <a:solidFill>
                  <a:srgbClr val="800080"/>
                </a:solidFill>
                <a:latin typeface="한컴산뜻돋움"/>
                <a:ea typeface="한컴산뜻돋움"/>
              </a:rPr>
              <a:t>mav</a:t>
            </a:r>
            <a:r>
              <a:rPr lang="en-US" altLang="ko-KR" sz="1200" b="1">
                <a:latin typeface="한컴산뜻돋움"/>
                <a:ea typeface="한컴산뜻돋움"/>
              </a:rPr>
              <a:t> = new ModelAndView("redirect:/member/listMembers.do");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	return mav;</a:t>
            </a:r>
          </a:p>
          <a:p>
            <a:pPr>
              <a:defRPr/>
            </a:pPr>
            <a:r>
              <a:rPr lang="en-US" altLang="ko-KR" sz="1200" b="1">
                <a:latin typeface="한컴산뜻돋움"/>
                <a:ea typeface="한컴산뜻돋움"/>
              </a:rPr>
              <a:t>	}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                      </a:t>
            </a:r>
            <a:r>
              <a:rPr lang="en-US" altLang="ko-KR" sz="1200" b="1">
                <a:latin typeface="한컴산뜻돋움"/>
                <a:ea typeface="한컴산뜻돋움"/>
              </a:rPr>
              <a:t>:</a:t>
            </a:r>
          </a:p>
        </p:txBody>
      </p:sp>
      <p:sp>
        <p:nvSpPr>
          <p:cNvPr id="57349" name="오른쪽 대괄호 57348"/>
          <p:cNvSpPr/>
          <p:nvPr/>
        </p:nvSpPr>
        <p:spPr>
          <a:xfrm>
            <a:off x="4572000" y="3252887"/>
            <a:ext cx="124023" cy="352226"/>
          </a:xfrm>
          <a:prstGeom prst="rightBracket">
            <a:avLst>
              <a:gd name="adj" fmla="val 8333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350" name="TextBox 57349"/>
          <p:cNvSpPr txBox="1"/>
          <p:nvPr/>
        </p:nvSpPr>
        <p:spPr>
          <a:xfrm>
            <a:off x="4874616" y="3295709"/>
            <a:ext cx="2450703" cy="266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solidFill>
                  <a:srgbClr val="0000FF"/>
                </a:solidFill>
              </a:rPr>
              <a:t>교차로 구현해보기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27.8 log4j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490870"/>
            <a:ext cx="7712764" cy="45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log4j.xml</a:t>
            </a:r>
            <a:r>
              <a:rPr lang="ko-KR" altLang="en-US" sz="1200">
                <a:latin typeface="+mj-ea"/>
                <a:ea typeface="+mj-ea"/>
              </a:rPr>
              <a:t>에서 로그 레벨을 </a:t>
            </a:r>
            <a:r>
              <a:rPr lang="en-US" altLang="ko-KR" sz="1200">
                <a:latin typeface="+mj-ea"/>
                <a:ea typeface="+mj-ea"/>
              </a:rPr>
              <a:t>info</a:t>
            </a:r>
            <a:r>
              <a:rPr lang="ko-KR" altLang="en-US" sz="1200">
                <a:latin typeface="+mj-ea"/>
                <a:ea typeface="+mj-ea"/>
              </a:rPr>
              <a:t>로 설정했기 때문에 </a:t>
            </a:r>
            <a:r>
              <a:rPr lang="en-US" altLang="ko-KR" sz="1200">
                <a:latin typeface="+mj-ea"/>
                <a:ea typeface="+mj-ea"/>
              </a:rPr>
              <a:t>debug() </a:t>
            </a:r>
            <a:r>
              <a:rPr lang="ko-KR" altLang="en-US" sz="1200">
                <a:latin typeface="+mj-ea"/>
                <a:ea typeface="+mj-ea"/>
              </a:rPr>
              <a:t>메서드로 설정한 메시지는 레벨이 낮아 출력되지</a:t>
            </a:r>
          </a:p>
          <a:p>
            <a:pPr lvl="0">
              <a:defRPr/>
            </a:pPr>
            <a:r>
              <a:rPr lang="ko-KR" altLang="en-US" sz="1200">
                <a:latin typeface="+mj-ea"/>
                <a:ea typeface="+mj-ea"/>
              </a:rPr>
              <a:t>않습니다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6409" y="3389243"/>
            <a:ext cx="7712764" cy="447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log4j.xml</a:t>
            </a:r>
            <a:r>
              <a:rPr lang="ko-KR" altLang="en-US" sz="1200">
                <a:latin typeface="+mj-ea"/>
                <a:ea typeface="+mj-ea"/>
              </a:rPr>
              <a:t>의 로그 레벨을 </a:t>
            </a:r>
            <a:r>
              <a:rPr lang="en-US" altLang="ko-KR" sz="1200">
                <a:latin typeface="+mj-ea"/>
                <a:ea typeface="+mj-ea"/>
              </a:rPr>
              <a:t>debug</a:t>
            </a:r>
            <a:r>
              <a:rPr lang="ko-KR" altLang="en-US" sz="1200">
                <a:latin typeface="+mj-ea"/>
                <a:ea typeface="+mj-ea"/>
              </a:rPr>
              <a:t>로 변경한 후 브라우저에서 요청하면 이번에는 </a:t>
            </a:r>
            <a:r>
              <a:rPr lang="en-US" altLang="ko-KR" sz="1200">
                <a:latin typeface="+mj-ea"/>
                <a:ea typeface="+mj-ea"/>
              </a:rPr>
              <a:t>debug </a:t>
            </a:r>
            <a:r>
              <a:rPr lang="ko-KR" altLang="en-US" sz="1200">
                <a:latin typeface="+mj-ea"/>
                <a:ea typeface="+mj-ea"/>
              </a:rPr>
              <a:t>레벨 메시지와 상위의</a:t>
            </a:r>
          </a:p>
          <a:p>
            <a:pPr lvl="0">
              <a:defRPr/>
            </a:pPr>
            <a:r>
              <a:rPr lang="en-US" altLang="ko-KR" sz="1200">
                <a:latin typeface="+mj-ea"/>
                <a:ea typeface="+mj-ea"/>
              </a:rPr>
              <a:t>info </a:t>
            </a:r>
            <a:r>
              <a:rPr lang="ko-KR" altLang="en-US" sz="1200">
                <a:latin typeface="+mj-ea"/>
                <a:ea typeface="+mj-ea"/>
              </a:rPr>
              <a:t>레벨 메시지가 모두 출력됩니다</a:t>
            </a: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73426" y="1967561"/>
            <a:ext cx="5943600" cy="417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073426" y="3920944"/>
            <a:ext cx="5943600" cy="546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97507" y="1181695"/>
            <a:ext cx="2956718" cy="26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</a:rPr>
              <a:t>※</a:t>
            </a:r>
            <a:r>
              <a:rPr lang="ko-KR" altLang="en-US" sz="1200" b="1">
                <a:solidFill>
                  <a:srgbClr val="FF0000"/>
                </a:solidFill>
              </a:rPr>
              <a:t> 회원관리 프로그램 진행후 결과보기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27.8 log4j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1881" y="1575761"/>
            <a:ext cx="6967900" cy="270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v"/>
              <a:defRPr/>
            </a:pPr>
            <a:r>
              <a:rPr lang="en-US" altLang="ko-KR" sz="1200" b="1">
                <a:latin typeface="+mj-ea"/>
                <a:ea typeface="+mj-ea"/>
              </a:rPr>
              <a:t>C:\\spring\logs </a:t>
            </a:r>
            <a:r>
              <a:rPr lang="ko-KR" altLang="en-US" sz="1200" b="1">
                <a:latin typeface="+mj-ea"/>
                <a:ea typeface="+mj-ea"/>
              </a:rPr>
              <a:t>폴더에는 날짜별로 </a:t>
            </a:r>
            <a:r>
              <a:rPr lang="en-US" altLang="ko-KR" sz="1200" b="1">
                <a:latin typeface="+mj-ea"/>
                <a:ea typeface="+mj-ea"/>
              </a:rPr>
              <a:t>output.log </a:t>
            </a:r>
            <a:r>
              <a:rPr lang="ko-KR" altLang="en-US" sz="1200" b="1">
                <a:latin typeface="+mj-ea"/>
                <a:ea typeface="+mj-ea"/>
              </a:rPr>
              <a:t>파일이 생성됨</a:t>
            </a:r>
            <a:r>
              <a:rPr lang="en-US" altLang="ko-KR" sz="1200" b="1">
                <a:latin typeface="+mj-ea"/>
                <a:ea typeface="+mj-ea"/>
              </a:rPr>
              <a:t>(</a:t>
            </a:r>
            <a:r>
              <a:rPr lang="ko-KR" altLang="en-US" sz="1200" b="1">
                <a:latin typeface="+mj-ea"/>
                <a:ea typeface="+mj-ea"/>
              </a:rPr>
              <a:t>해당 날짜에 체크</a:t>
            </a:r>
            <a:r>
              <a:rPr lang="en-US" altLang="ko-KR" sz="1200" b="1">
                <a:latin typeface="+mj-ea"/>
                <a:ea typeface="+mj-ea"/>
              </a:rPr>
              <a:t>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847311" y="1852761"/>
            <a:ext cx="7258050" cy="325755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3" name="직사각형 2"/>
          <p:cNvSpPr/>
          <p:nvPr/>
        </p:nvSpPr>
        <p:spPr>
          <a:xfrm>
            <a:off x="2445026" y="4124739"/>
            <a:ext cx="2117035" cy="9044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27.2 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메이븐 환경 변수 설정하기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00809"/>
            <a:ext cx="7712764" cy="44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변수 이름은 </a:t>
            </a:r>
            <a:r>
              <a:rPr lang="en-US" altLang="ko-KR" sz="1200">
                <a:latin typeface="+mj-ea"/>
                <a:ea typeface="+mj-ea"/>
              </a:rPr>
              <a:t>MAVEN_HOME</a:t>
            </a:r>
            <a:r>
              <a:rPr lang="ko-KR" altLang="en-US" sz="1200">
                <a:latin typeface="+mj-ea"/>
                <a:ea typeface="+mj-ea"/>
              </a:rPr>
              <a:t>으로 설정하고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변수 값에는 </a:t>
            </a:r>
            <a:r>
              <a:rPr lang="en-US" altLang="ko-KR" sz="1200" b="1">
                <a:latin typeface="+mj-ea"/>
                <a:ea typeface="+mj-ea"/>
              </a:rPr>
              <a:t>1</a:t>
            </a:r>
            <a:r>
              <a:rPr lang="ko-KR" altLang="en-US" sz="1200">
                <a:latin typeface="+mj-ea"/>
                <a:ea typeface="+mj-ea"/>
              </a:rPr>
              <a:t>번 과정에서 복사한 메이븐 홈 디렉터리 경로를</a:t>
            </a:r>
          </a:p>
          <a:p>
            <a:pPr lvl="0"/>
            <a:r>
              <a:rPr lang="en-US" altLang="ko-KR" sz="1200">
                <a:latin typeface="+mj-ea"/>
                <a:ea typeface="+mj-ea"/>
              </a:rPr>
              <a:t>  </a:t>
            </a:r>
            <a:r>
              <a:rPr lang="ko-KR" altLang="en-US" sz="1200">
                <a:latin typeface="+mj-ea"/>
                <a:ea typeface="+mj-ea"/>
              </a:rPr>
              <a:t> 붙여 넣은 후 확인을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774333" y="1962474"/>
            <a:ext cx="5088435" cy="1220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802835" y="2176670"/>
            <a:ext cx="1639956" cy="5267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05118" y="1335052"/>
            <a:ext cx="8039113" cy="49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320540">
              <a:lnSpc>
                <a:spcPct val="150000"/>
              </a:lnSpc>
              <a:spcBef>
                <a:spcPct val="16000"/>
              </a:spcBef>
              <a:buClr>
                <a:srgbClr val="7C68AD"/>
              </a:buClr>
              <a:buFont typeface="Arial"/>
              <a:buChar char="•"/>
            </a:pPr>
            <a:r>
              <a:rPr lang="en-US" altLang="ko-KR" b="1"/>
              <a:t>27.8.2 </a:t>
            </a:r>
            <a:r>
              <a:rPr lang="ko-KR" altLang="en-US" b="1"/>
              <a:t>마이바티스 </a:t>
            </a:r>
            <a:r>
              <a:rPr lang="en-US" altLang="ko-KR" b="1"/>
              <a:t>SQL</a:t>
            </a:r>
            <a:r>
              <a:rPr lang="ko-KR" altLang="en-US" b="1"/>
              <a:t>문을 로그로 출력하기</a:t>
            </a:r>
            <a:r>
              <a:rPr lang="en-US" altLang="ko-KR" b="1"/>
              <a:t> </a:t>
            </a:r>
            <a:endParaRPr lang="en-US" altLang="ko-KR" b="1" spc="-95"/>
          </a:p>
        </p:txBody>
      </p:sp>
      <p:sp>
        <p:nvSpPr>
          <p:cNvPr id="12" name="TextBox 11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27.8 log4j</a:t>
            </a:r>
            <a:r>
              <a:rPr lang="ko-KR" altLang="en-US" sz="2800">
                <a:solidFill>
                  <a:schemeClr val="bg1">
                    <a:lumMod val="65000"/>
                  </a:schemeClr>
                </a:solidFill>
              </a:rPr>
              <a:t>란</a:t>
            </a:r>
            <a:r>
              <a:rPr lang="en-US" altLang="ko-KR" sz="280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2800" spc="-89">
              <a:solidFill>
                <a:srgbClr val="281F3D"/>
              </a:solidFill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972988" y="1790048"/>
            <a:ext cx="6721312" cy="199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942805" y="4111224"/>
            <a:ext cx="6751494" cy="20311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사각형 설명선 7"/>
          <p:cNvSpPr/>
          <p:nvPr/>
        </p:nvSpPr>
        <p:spPr>
          <a:xfrm>
            <a:off x="5518592" y="3703720"/>
            <a:ext cx="1724660" cy="534670"/>
          </a:xfrm>
          <a:prstGeom prst="wedgeRectCallout">
            <a:avLst>
              <a:gd name="adj1" fmla="val -79854"/>
              <a:gd name="adj2" fmla="val 78634"/>
            </a:avLst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l" latinLnBrk="1">
              <a:spcAft>
                <a:spcPct val="3000"/>
              </a:spcAft>
            </a:pP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실행하는 마이바티스</a:t>
            </a: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ID</a:t>
            </a: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와</a:t>
            </a: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SQL</a:t>
            </a: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문을 출력합니다</a:t>
            </a: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endParaRPr lang="ko-KR" altLang="en-US" sz="1000" b="1">
              <a:latin typeface="+mj-ea"/>
              <a:ea typeface="+mj-ea"/>
              <a:cs typeface="Times New Roman"/>
            </a:endParaRPr>
          </a:p>
        </p:txBody>
      </p:sp>
      <p:sp>
        <p:nvSpPr>
          <p:cNvPr id="9" name="사각형 설명선 8"/>
          <p:cNvSpPr/>
          <p:nvPr/>
        </p:nvSpPr>
        <p:spPr>
          <a:xfrm>
            <a:off x="7359706" y="4212532"/>
            <a:ext cx="1724660" cy="534670"/>
          </a:xfrm>
          <a:prstGeom prst="wedgeRectCallout">
            <a:avLst>
              <a:gd name="adj1" fmla="val -56101"/>
              <a:gd name="adj2" fmla="val 44430"/>
            </a:avLst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l" latinLnBrk="1">
              <a:spcAft>
                <a:spcPct val="3000"/>
              </a:spcAft>
            </a:pP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SQL</a:t>
            </a:r>
            <a:r>
              <a:rPr lang="ko-KR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문 실행 후 반환되는 레코드들을 출력합니다</a:t>
            </a:r>
            <a:r>
              <a:rPr lang="en-US" altLang="en-US" sz="1000" b="1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endParaRPr lang="ko-KR" altLang="en-US" sz="1000" b="1">
              <a:latin typeface="+mj-ea"/>
              <a:ea typeface="+mj-ea"/>
              <a:cs typeface="Times New Roman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11965" y="4378559"/>
            <a:ext cx="5764696" cy="1466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925957" y="4792579"/>
            <a:ext cx="3856382" cy="8727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rgbClr val="FF0000"/>
                </a:solidFill>
              </a:rPr>
              <a:t>27.8 log4j</a:t>
            </a:r>
            <a:r>
              <a:rPr lang="ko-KR" altLang="en-US" sz="2800">
                <a:solidFill>
                  <a:srgbClr val="FF0000"/>
                </a:solidFill>
              </a:rPr>
              <a:t>란</a:t>
            </a:r>
            <a:r>
              <a:rPr lang="en-US" altLang="ko-KR" sz="2800">
                <a:solidFill>
                  <a:srgbClr val="FF0000"/>
                </a:solidFill>
              </a:rPr>
              <a:t>?</a:t>
            </a:r>
            <a:endParaRPr lang="ko-KR" altLang="en-US" sz="2800" spc="-89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5313" y="1395656"/>
            <a:ext cx="3359426" cy="297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-US" altLang="ko-KR" sz="1400" b="1"/>
              <a:t>AOP </a:t>
            </a:r>
            <a:r>
              <a:rPr lang="ko-KR" altLang="en-US" sz="1400" b="1"/>
              <a:t>용어 설명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9405" y="1808920"/>
            <a:ext cx="2771241" cy="265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지시자 종류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076739" y="2093627"/>
          <a:ext cx="698389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7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3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지시자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execution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r>
                        <a:rPr lang="ko-KR" altLang="en-US" sz="1200" b="1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가장 정교한 포인트컷을 만들 수 있음</a:t>
                      </a:r>
                    </a:p>
                    <a:p>
                      <a:pPr marL="0" indent="0" algn="l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리턴타입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패키지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클래스명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메서드명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메서드 매개변수에 포인트컷 지정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2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within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타임패턴 내에 해당하는 모든 것들을 포인트컷 지정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bean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-bean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이름으로 포인터컷 지정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59405" y="3806035"/>
            <a:ext cx="27712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어드바이스 동작 시점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066800" y="4083034"/>
          <a:ext cx="698389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7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3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동작시점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7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메서드 실행 전에 동작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2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After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메서드 실행 후에 동작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After-returning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메서드가 정상적으로 실행된 후에 동작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After-throwing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예외가 발생한 후에 동작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Around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메서드 호출 이전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이후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예외 발생 등 모든 시점에서 동작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직사각형 8"/>
          <p:cNvSpPr txBox="1"/>
          <p:nvPr/>
        </p:nvSpPr>
        <p:spPr>
          <a:xfrm>
            <a:off x="5950685" y="1332528"/>
            <a:ext cx="2004598" cy="520064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r>
              <a:rPr lang="ko-KR" altLang="en-US" sz="1400"/>
              <a:t>-교재외 추가 내용</a:t>
            </a:r>
          </a:p>
          <a:p>
            <a:r>
              <a:rPr lang="ko-KR" altLang="en-US" sz="1400"/>
              <a:t>-20장 </a:t>
            </a:r>
            <a:r>
              <a:rPr lang="en-US" altLang="ko-KR" sz="1400"/>
              <a:t>AOP</a:t>
            </a:r>
            <a:r>
              <a:rPr lang="ko-KR" altLang="en-US" sz="1400"/>
              <a:t> 참고</a:t>
            </a:r>
          </a:p>
        </p:txBody>
      </p:sp>
      <p:sp>
        <p:nvSpPr>
          <p:cNvPr id="10" name="자유형 9"/>
          <p:cNvSpPr/>
          <p:nvPr/>
        </p:nvSpPr>
        <p:spPr>
          <a:xfrm>
            <a:off x="5618346" y="1614487"/>
            <a:ext cx="1977841" cy="938807"/>
          </a:xfrm>
          <a:custGeom>
            <a:avLst/>
            <a:gdLst>
              <a:gd name="connsiteX0" fmla="*/ 1607563 w 1977841"/>
              <a:gd name="connsiteY0" fmla="*/ 59708 h 938807"/>
              <a:gd name="connsiteX1" fmla="*/ 1967205 w 1977841"/>
              <a:gd name="connsiteY1" fmla="*/ 59708 h 938807"/>
              <a:gd name="connsiteX2" fmla="*/ 1123907 w 1977841"/>
              <a:gd name="connsiteY2" fmla="*/ 878203 h 938807"/>
              <a:gd name="connsiteX3" fmla="*/ -4624 w 1977841"/>
              <a:gd name="connsiteY3" fmla="*/ 878203 h 938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7841" h="938807">
                <a:moveTo>
                  <a:pt x="1607563" y="59708"/>
                </a:moveTo>
                <a:cubicBezTo>
                  <a:pt x="1667503" y="59708"/>
                  <a:pt x="2047814" y="-76708"/>
                  <a:pt x="1967205" y="59708"/>
                </a:cubicBezTo>
                <a:cubicBezTo>
                  <a:pt x="1886596" y="196123"/>
                  <a:pt x="1452545" y="741787"/>
                  <a:pt x="1123907" y="878203"/>
                </a:cubicBezTo>
                <a:cubicBezTo>
                  <a:pt x="795268" y="1014619"/>
                  <a:pt x="183464" y="878203"/>
                  <a:pt x="-4624" y="878203"/>
                </a:cubicBezTo>
              </a:path>
            </a:pathLst>
          </a:cu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rgbClr val="FF0000"/>
                </a:solidFill>
              </a:rPr>
              <a:t>27.8 log4j</a:t>
            </a:r>
            <a:r>
              <a:rPr lang="ko-KR" altLang="en-US" sz="2800">
                <a:solidFill>
                  <a:srgbClr val="FF0000"/>
                </a:solidFill>
              </a:rPr>
              <a:t>란</a:t>
            </a:r>
            <a:r>
              <a:rPr lang="en-US" altLang="ko-KR" sz="2800">
                <a:solidFill>
                  <a:srgbClr val="FF0000"/>
                </a:solidFill>
              </a:rPr>
              <a:t>?</a:t>
            </a:r>
            <a:endParaRPr lang="ko-KR" altLang="en-US" sz="2800" spc="-89">
              <a:solidFill>
                <a:srgbClr val="FF0000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71659" y="1778664"/>
          <a:ext cx="8054898" cy="3392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1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3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8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Pointcut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JointPoints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execution(public  *.*(..))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public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메서드 실행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786">
                <a:tc>
                  <a:txBody>
                    <a:bodyPr/>
                    <a:lstStyle/>
                    <a:p>
                      <a:pPr marL="0" indent="0" algn="l" defTabSz="3420427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execution(* set*(..))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이름이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set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으로 시작하는 모든 메서드명 실행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0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execution(* get*(..))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이름이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get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으로 시작하는 모든 메서드명 실행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9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execution(* com.xyz.service.AccountService.*(..))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AccountService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인터페이스의 모든 메서드 실행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7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execution(* com.xyz.service.*.*(..))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service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패키지의 모든 메서드 실행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execution(* com.xyz.service..*.*(..)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service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패키지와 하위 패키지의 모든 메서드 실행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7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within(com.xyz.service.*)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service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패키지 내의 모든 결합점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클래스 포함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0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bean(*Repository)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이름이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"Repository"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로 끝나는 모든 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8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bean(*)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모든 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bean(board*)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이름이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"board"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로 끝나는 모든빈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bean("*service) || bean(*Service)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이름이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"service"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나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"Service"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로 끝나는 모든 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91657" y="1520037"/>
            <a:ext cx="27712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b="1"/>
              <a:t>여러가지 포인트컷 표현식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rgbClr val="FF0000"/>
                </a:solidFill>
              </a:rPr>
              <a:t>27.8 log4j</a:t>
            </a:r>
            <a:r>
              <a:rPr lang="ko-KR" altLang="en-US" sz="2800">
                <a:solidFill>
                  <a:srgbClr val="FF0000"/>
                </a:solidFill>
              </a:rPr>
              <a:t>란</a:t>
            </a:r>
            <a:r>
              <a:rPr lang="en-US" altLang="ko-KR" sz="2800">
                <a:solidFill>
                  <a:srgbClr val="FF0000"/>
                </a:solidFill>
              </a:rPr>
              <a:t>?</a:t>
            </a:r>
            <a:endParaRPr lang="ko-KR" altLang="en-US" sz="2800" spc="-89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816178" y="546893"/>
            <a:ext cx="5511644" cy="6311106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rgbClr val="FF0000"/>
                </a:solidFill>
              </a:rPr>
              <a:t>27.8 log4j</a:t>
            </a:r>
            <a:r>
              <a:rPr lang="ko-KR" altLang="en-US" sz="2800">
                <a:solidFill>
                  <a:srgbClr val="FF0000"/>
                </a:solidFill>
              </a:rPr>
              <a:t>란</a:t>
            </a:r>
            <a:r>
              <a:rPr lang="en-US" altLang="ko-KR" sz="2800">
                <a:solidFill>
                  <a:srgbClr val="FF0000"/>
                </a:solidFill>
              </a:rPr>
              <a:t>?</a:t>
            </a:r>
            <a:endParaRPr lang="ko-KR" altLang="en-US" sz="2800" spc="-89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824592" y="515937"/>
            <a:ext cx="5336064" cy="6342062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rgbClr val="FF0000"/>
                </a:solidFill>
              </a:rPr>
              <a:t>27.8 log4j</a:t>
            </a:r>
            <a:r>
              <a:rPr lang="ko-KR" altLang="en-US" sz="2800">
                <a:solidFill>
                  <a:srgbClr val="FF0000"/>
                </a:solidFill>
              </a:rPr>
              <a:t>란</a:t>
            </a:r>
            <a:r>
              <a:rPr lang="en-US" altLang="ko-KR" sz="2800">
                <a:solidFill>
                  <a:srgbClr val="FF0000"/>
                </a:solidFill>
              </a:rPr>
              <a:t>?</a:t>
            </a:r>
            <a:endParaRPr lang="ko-KR" altLang="en-US" sz="2800" spc="-89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4887" y="1953831"/>
            <a:ext cx="7762459" cy="263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pom.xml</a:t>
            </a:r>
            <a:r>
              <a:rPr lang="ko-KR" altLang="en-US" sz="1200">
                <a:latin typeface="+mj-ea"/>
                <a:ea typeface="+mj-ea"/>
              </a:rPr>
              <a:t>에 </a:t>
            </a:r>
            <a:r>
              <a:rPr lang="en-US" altLang="ko-KR" sz="1200">
                <a:latin typeface="+mj-ea"/>
                <a:ea typeface="+mj-ea"/>
              </a:rPr>
              <a:t>aopP </a:t>
            </a:r>
            <a:r>
              <a:rPr lang="ko-KR" altLang="en-US" sz="1200">
                <a:latin typeface="+mj-ea"/>
                <a:ea typeface="+mj-ea"/>
              </a:rPr>
              <a:t>관련 라이브러리를 설정합니다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962443" y="2230830"/>
            <a:ext cx="4943475" cy="364807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  <p:sp>
        <p:nvSpPr>
          <p:cNvPr id="6" name="TextBox 5"/>
          <p:cNvSpPr txBox="1"/>
          <p:nvPr/>
        </p:nvSpPr>
        <p:spPr>
          <a:xfrm>
            <a:off x="665922" y="1441174"/>
            <a:ext cx="6239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400" b="1">
                <a:latin typeface="+mj-ea"/>
                <a:ea typeface="+mj-ea"/>
              </a:rPr>
              <a:t>AOP</a:t>
            </a:r>
            <a:r>
              <a:rPr lang="ko-KR" altLang="en-US" sz="1400" b="1">
                <a:latin typeface="+mj-ea"/>
                <a:ea typeface="+mj-ea"/>
              </a:rPr>
              <a:t>를 이용한 로그 출력 실습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rgbClr val="FF0000"/>
                </a:solidFill>
              </a:rPr>
              <a:t>27.8 log4j</a:t>
            </a:r>
            <a:r>
              <a:rPr lang="ko-KR" altLang="en-US" sz="2800">
                <a:solidFill>
                  <a:srgbClr val="FF0000"/>
                </a:solidFill>
              </a:rPr>
              <a:t>란</a:t>
            </a:r>
            <a:r>
              <a:rPr lang="en-US" altLang="ko-KR" sz="2800">
                <a:solidFill>
                  <a:srgbClr val="FF0000"/>
                </a:solidFill>
              </a:rPr>
              <a:t>?</a:t>
            </a:r>
            <a:endParaRPr lang="ko-KR" altLang="en-US" sz="2800" spc="-89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 txBox="1"/>
          <p:nvPr/>
        </p:nvSpPr>
        <p:spPr>
          <a:xfrm>
            <a:off x="-1" y="1360337"/>
            <a:ext cx="9144001" cy="374315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&lt;!-- AspectJ --&gt;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&lt;dependency&gt;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&lt;groupId&gt;org.aspectj&lt;/groupId&gt;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&lt;artifactId&gt;aspectjrt&lt;/artifactId&gt;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&lt;version&gt;${org.aspectj-version}&lt;/version&gt;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&lt;/dependency&gt;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&lt;dependency&gt;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&lt;groupId&gt;org.aspectj&lt;/groupId&gt;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&lt;artifactId&gt;aspectjweaver&lt;/artifactId&gt;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&lt;version&gt;${org.aspectj-version}&lt;/version&gt;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&lt;/dependency&gt;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&lt;dependency&gt;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&lt;groupId&gt;org.aspectj&lt;/groupId&gt;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&lt;artifactId&gt;aspectjtools&lt;/artifactId&gt;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    &lt;version&gt;${org.aspectj-version}&lt;/version&gt;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&lt;/dependency&gt;</a:t>
            </a:r>
          </a:p>
          <a:p>
            <a:pPr>
              <a:defRPr/>
            </a:pPr>
            <a:endParaRPr lang="ko-KR" altLang="en-US" sz="1200" b="1"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rgbClr val="FF0000"/>
                </a:solidFill>
              </a:rPr>
              <a:t>27.8 log4j</a:t>
            </a:r>
            <a:r>
              <a:rPr lang="ko-KR" altLang="en-US" sz="2800">
                <a:solidFill>
                  <a:srgbClr val="FF0000"/>
                </a:solidFill>
              </a:rPr>
              <a:t>란</a:t>
            </a:r>
            <a:r>
              <a:rPr lang="en-US" altLang="ko-KR" sz="2800">
                <a:solidFill>
                  <a:srgbClr val="FF0000"/>
                </a:solidFill>
              </a:rPr>
              <a:t>?</a:t>
            </a:r>
            <a:endParaRPr lang="ko-KR" altLang="en-US" sz="2800" spc="-89">
              <a:solidFill>
                <a:srgbClr val="FF0000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62713" y="2067626"/>
            <a:ext cx="6111677" cy="3889927"/>
            <a:chOff x="1510748" y="2030418"/>
            <a:chExt cx="6111677" cy="3889927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510748" y="2030418"/>
              <a:ext cx="1781175" cy="17240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/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2044269" y="3231954"/>
              <a:ext cx="1033669" cy="17890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3705519" y="2030418"/>
              <a:ext cx="3916906" cy="3889927"/>
              <a:chOff x="3110059" y="1430469"/>
              <a:chExt cx="4572000" cy="4962525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3110059" y="1430469"/>
                <a:ext cx="4572000" cy="49625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/>
              </a:ln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3307954" y="2286000"/>
                <a:ext cx="3381081" cy="217067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3538330" y="6162261"/>
                <a:ext cx="780222" cy="230733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897713" y="1509452"/>
            <a:ext cx="7411399" cy="450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root-context.xml</a:t>
            </a:r>
            <a:r>
              <a:rPr lang="ko-KR" altLang="en-US" sz="1200">
                <a:latin typeface="+mj-ea"/>
                <a:ea typeface="+mj-ea"/>
              </a:rPr>
              <a:t>을 더블클릭 후 </a:t>
            </a:r>
            <a:r>
              <a:rPr lang="en-US" altLang="ko-KR" sz="1200">
                <a:latin typeface="+mj-ea"/>
                <a:ea typeface="+mj-ea"/>
              </a:rPr>
              <a:t>Namespaces </a:t>
            </a:r>
            <a:r>
              <a:rPr lang="ko-KR" altLang="en-US" sz="1200">
                <a:latin typeface="+mj-ea"/>
                <a:ea typeface="+mj-ea"/>
              </a:rPr>
              <a:t>탭을 선택해서 </a:t>
            </a:r>
            <a:r>
              <a:rPr lang="en-US" altLang="ko-KR" sz="1200">
                <a:latin typeface="+mj-ea"/>
                <a:ea typeface="+mj-ea"/>
              </a:rPr>
              <a:t>aop</a:t>
            </a:r>
            <a:r>
              <a:rPr lang="ko-KR" altLang="en-US" sz="1200">
                <a:latin typeface="+mj-ea"/>
                <a:ea typeface="+mj-ea"/>
              </a:rPr>
              <a:t>항목을 체크해서 </a:t>
            </a:r>
            <a:r>
              <a:rPr lang="en-US" altLang="ko-KR" sz="1200">
                <a:latin typeface="+mj-ea"/>
                <a:ea typeface="+mj-ea"/>
              </a:rPr>
              <a:t>aop </a:t>
            </a:r>
            <a:r>
              <a:rPr lang="ko-KR" altLang="en-US" sz="1200">
                <a:latin typeface="+mj-ea"/>
                <a:ea typeface="+mj-ea"/>
              </a:rPr>
              <a:t>설정을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</a:p>
        </p:txBody>
      </p:sp>
      <p:sp>
        <p:nvSpPr>
          <p:cNvPr id="1027" name="TextBox 1026"/>
          <p:cNvSpPr txBox="1"/>
          <p:nvPr/>
        </p:nvSpPr>
        <p:spPr>
          <a:xfrm>
            <a:off x="1084459" y="4862710"/>
            <a:ext cx="2083595" cy="1182966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※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namespaces 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가 없으면</a:t>
            </a:r>
          </a:p>
          <a:p>
            <a:pPr>
              <a:defRPr/>
            </a:pP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이클립스 오른쪽 상단 창에서</a:t>
            </a:r>
          </a:p>
          <a:p>
            <a:pPr>
              <a:defRPr/>
            </a:pP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namespaces 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검색하여 해결</a:t>
            </a:r>
          </a:p>
          <a:p>
            <a:pPr>
              <a:defRPr/>
            </a:pPr>
            <a:endParaRPr lang="ko-KR" altLang="en-US" sz="1200" b="1">
              <a:solidFill>
                <a:srgbClr val="FF0000"/>
              </a:solidFill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버전은 </a:t>
            </a:r>
            <a:r>
              <a:rPr lang="en-US" altLang="ko-KR" sz="1200" b="1">
                <a:solidFill>
                  <a:srgbClr val="FF0000"/>
                </a:solidFill>
                <a:latin typeface="한컴산뜻돋움"/>
                <a:ea typeface="한컴산뜻돋움"/>
              </a:rPr>
              <a:t>3.1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 체크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spring-aop-3.1.xsd</a:t>
            </a:r>
            <a:endParaRPr lang="en-US" altLang="ko-KR" sz="1200" b="1">
              <a:solidFill>
                <a:srgbClr val="FF0000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>
                <a:solidFill>
                  <a:srgbClr val="FF0000"/>
                </a:solidFill>
              </a:rPr>
              <a:t>27.8 log4j</a:t>
            </a:r>
            <a:r>
              <a:rPr lang="ko-KR" altLang="en-US" sz="2800">
                <a:solidFill>
                  <a:srgbClr val="FF0000"/>
                </a:solidFill>
              </a:rPr>
              <a:t>란</a:t>
            </a:r>
            <a:r>
              <a:rPr lang="en-US" altLang="ko-KR" sz="2800">
                <a:solidFill>
                  <a:srgbClr val="FF0000"/>
                </a:solidFill>
              </a:rPr>
              <a:t>?</a:t>
            </a:r>
            <a:endParaRPr lang="ko-KR" altLang="en-US" sz="2800" spc="-89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40970" y="1747990"/>
            <a:ext cx="5591175" cy="2238375"/>
            <a:chOff x="1152735" y="1747990"/>
            <a:chExt cx="5591175" cy="223837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1152735" y="1747990"/>
              <a:ext cx="5591175" cy="22383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/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1928191" y="3558208"/>
              <a:ext cx="2524539" cy="29817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54765" y="1470991"/>
            <a:ext cx="71959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root-context.xml</a:t>
            </a:r>
            <a:r>
              <a:rPr lang="ko-KR" altLang="en-US" sz="1200">
                <a:latin typeface="+mj-ea"/>
                <a:ea typeface="+mj-ea"/>
              </a:rPr>
              <a:t>에 </a:t>
            </a:r>
            <a:r>
              <a:rPr lang="en-US" altLang="ko-KR" sz="1200">
                <a:latin typeface="+mj-ea"/>
                <a:ea typeface="+mj-ea"/>
              </a:rPr>
              <a:t>aop </a:t>
            </a:r>
            <a:r>
              <a:rPr lang="ko-KR" altLang="en-US" sz="1200">
                <a:latin typeface="+mj-ea"/>
                <a:ea typeface="+mj-ea"/>
              </a:rPr>
              <a:t>애너테이션을 자동 인식할 수 있도록 태그를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397307" y="3763839"/>
            <a:ext cx="3384371" cy="2938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5821" y="4477407"/>
            <a:ext cx="497139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혹은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 err="1"/>
              <a:t>aop:aspectj-autoproxy</a:t>
            </a:r>
            <a:r>
              <a:rPr lang="en-US" altLang="ko-KR" dirty="0"/>
              <a:t>&gt;&lt;/</a:t>
            </a:r>
            <a:r>
              <a:rPr lang="en-US" altLang="ko-KR" dirty="0" err="1"/>
              <a:t>aop:aspectj-autoproxy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626069" y="3856382"/>
            <a:ext cx="325821" cy="568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119" y="-18854"/>
            <a:ext cx="6400800" cy="473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  <a:defRPr/>
            </a:pP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장 메이븐과 스프링 </a:t>
            </a:r>
            <a:r>
              <a:rPr lang="en-US" altLang="ko-KR" sz="1500">
                <a:solidFill>
                  <a:schemeClr val="bg1">
                    <a:lumMod val="65000"/>
                  </a:schemeClr>
                </a:solidFill>
              </a:rPr>
              <a:t>STS </a:t>
            </a:r>
            <a:r>
              <a:rPr lang="ko-KR" altLang="en-US" sz="1500">
                <a:solidFill>
                  <a:schemeClr val="bg1">
                    <a:lumMod val="65000"/>
                  </a:schemeClr>
                </a:solidFill>
              </a:rPr>
              <a:t>사용법</a:t>
            </a:r>
            <a:endParaRPr lang="ko-KR" altLang="en-US" sz="1500"/>
          </a:p>
        </p:txBody>
      </p:sp>
      <p:sp>
        <p:nvSpPr>
          <p:cNvPr id="3" name="TextBox 2"/>
          <p:cNvSpPr txBox="1"/>
          <p:nvPr/>
        </p:nvSpPr>
        <p:spPr>
          <a:xfrm>
            <a:off x="586409" y="711235"/>
            <a:ext cx="746428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rgbClr val="FF0000"/>
                </a:solidFill>
              </a:rPr>
              <a:t>27.8 log4j</a:t>
            </a:r>
            <a:r>
              <a:rPr lang="ko-KR" altLang="en-US" sz="2800">
                <a:solidFill>
                  <a:srgbClr val="FF0000"/>
                </a:solidFill>
              </a:rPr>
              <a:t>란</a:t>
            </a:r>
            <a:r>
              <a:rPr lang="en-US" altLang="ko-KR" sz="2800">
                <a:solidFill>
                  <a:srgbClr val="FF0000"/>
                </a:solidFill>
              </a:rPr>
              <a:t>?</a:t>
            </a:r>
            <a:endParaRPr lang="ko-KR" altLang="en-US" sz="2800" spc="-89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 txBox="1"/>
          <p:nvPr/>
        </p:nvSpPr>
        <p:spPr>
          <a:xfrm>
            <a:off x="0" y="1260708"/>
            <a:ext cx="9144000" cy="20997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&lt;?xml version="1.0" encoding="UTF-8"?&gt;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&lt;beans xmlns="http://www.springframework.org/schema/beans"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xmlns:xsi="http://www.w3.org/2001/XMLSchema-instance"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xmlns:aop="http://www.springframework.org/schema/aop"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xsi:schemaLocation="http://www.springframework.org/schema/beans      </a:t>
            </a: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            https://www.springframework.org/schema/beans/spring-beans.xsd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http://www.springframework.org/schema/aop http://www.springframework.org/schema/aop/spring-aop-3.1.xsd"&gt;</a:t>
            </a: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ea typeface="한컴산뜻돋움"/>
              </a:rPr>
              <a:t>	</a:t>
            </a:r>
            <a:r>
              <a:rPr lang="ko-KR" altLang="en-US" sz="1200" b="1">
                <a:latin typeface="한컴산뜻돋움"/>
                <a:ea typeface="한컴산뜻돋움"/>
              </a:rPr>
              <a:t>&lt;!-- Root Context: defines shared resources visible to all other web components --&gt;</a:t>
            </a:r>
          </a:p>
          <a:p>
            <a:pPr>
              <a:defRPr/>
            </a:pPr>
            <a:r>
              <a:rPr lang="ko-KR" altLang="en-US" sz="1200" b="1">
                <a:solidFill>
                  <a:srgbClr val="FF0000"/>
                </a:solidFill>
                <a:ea typeface="한컴산뜻돋움"/>
              </a:rPr>
              <a:t>		</a:t>
            </a:r>
            <a:r>
              <a:rPr lang="ko-KR" altLang="en-US" sz="1200" b="1">
                <a:solidFill>
                  <a:srgbClr val="FF0000"/>
                </a:solidFill>
                <a:latin typeface="한컴산뜻돋움"/>
                <a:ea typeface="한컴산뜻돋움"/>
              </a:rPr>
              <a:t>&lt;aop:aspectj-autoproxy/&gt;</a:t>
            </a:r>
            <a:endParaRPr lang="ko-KR" altLang="en-US" sz="1200" b="1">
              <a:latin typeface="한컴산뜻돋움"/>
              <a:ea typeface="한컴산뜻돋움"/>
            </a:endParaRPr>
          </a:p>
          <a:p>
            <a:pPr>
              <a:defRPr/>
            </a:pPr>
            <a:r>
              <a:rPr lang="ko-KR" altLang="en-US" sz="1200" b="1">
                <a:latin typeface="한컴산뜻돋움"/>
                <a:ea typeface="한컴산뜻돋움"/>
              </a:rPr>
              <a:t>&lt;/beans&gt;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6306</Words>
  <Application>Microsoft Office PowerPoint</Application>
  <PresentationFormat>화면 슬라이드 쇼(4:3)</PresentationFormat>
  <Paragraphs>1642</Paragraphs>
  <Slides>157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157</vt:i4>
      </vt:variant>
    </vt:vector>
  </HeadingPairs>
  <TitlesOfParts>
    <vt:vector size="167" baseType="lpstr">
      <vt:lpstr>굴림</vt:lpstr>
      <vt:lpstr>맑은 고딕</vt:lpstr>
      <vt:lpstr>한컴산뜻돋움</vt:lpstr>
      <vt:lpstr>함초롬돋움</vt:lpstr>
      <vt:lpstr>Arial</vt:lpstr>
      <vt:lpstr>Calibri</vt:lpstr>
      <vt:lpstr>Calibri Light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SSEN Kim</dc:creator>
  <cp:lastModifiedBy>BIG603-02</cp:lastModifiedBy>
  <cp:revision>1291</cp:revision>
  <dcterms:created xsi:type="dcterms:W3CDTF">2018-08-29T04:30:46Z</dcterms:created>
  <dcterms:modified xsi:type="dcterms:W3CDTF">2023-03-15T06:32:16Z</dcterms:modified>
  <cp:version/>
</cp:coreProperties>
</file>